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97" r:id="rId4"/>
    <p:sldId id="306" r:id="rId5"/>
    <p:sldId id="308" r:id="rId6"/>
    <p:sldId id="292" r:id="rId7"/>
    <p:sldId id="321" r:id="rId8"/>
    <p:sldId id="260" r:id="rId9"/>
    <p:sldId id="286" r:id="rId10"/>
    <p:sldId id="313" r:id="rId11"/>
    <p:sldId id="316" r:id="rId12"/>
    <p:sldId id="322" r:id="rId13"/>
    <p:sldId id="257" r:id="rId14"/>
    <p:sldId id="314" r:id="rId15"/>
    <p:sldId id="315" r:id="rId16"/>
    <p:sldId id="259" r:id="rId17"/>
    <p:sldId id="258" r:id="rId18"/>
    <p:sldId id="311" r:id="rId19"/>
    <p:sldId id="262" r:id="rId20"/>
    <p:sldId id="317" r:id="rId21"/>
    <p:sldId id="318" r:id="rId22"/>
    <p:sldId id="319" r:id="rId23"/>
    <p:sldId id="320" r:id="rId24"/>
    <p:sldId id="312" r:id="rId25"/>
    <p:sldId id="282" r:id="rId2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Gilliyard Daryai-Hansen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610" autoAdjust="0"/>
    <p:restoredTop sz="86471" autoAdjust="0"/>
  </p:normalViewPr>
  <p:slideViewPr>
    <p:cSldViewPr>
      <p:cViewPr>
        <p:scale>
          <a:sx n="83" d="100"/>
          <a:sy n="83" d="100"/>
        </p:scale>
        <p:origin x="-1282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92"/>
    </p:cViewPr>
  </p:sorterViewPr>
  <p:notesViewPr>
    <p:cSldViewPr snapToGrid="0" snapToObjects="1">
      <p:cViewPr varScale="1">
        <p:scale>
          <a:sx n="79" d="100"/>
          <a:sy n="79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CA419-D55A-4124-BAAF-2B3D636DCC43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4FD94-D832-479D-93F5-1331B9269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7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10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  <a:r>
              <a:rPr lang="en-US" baseline="0" dirty="0" smtClean="0"/>
              <a:t> number of responses for pre-questionnaire = 15 + 47 (62 total, 11</a:t>
            </a:r>
            <a:r>
              <a:rPr lang="en-US" baseline="30000" dirty="0" smtClean="0"/>
              <a:t>th</a:t>
            </a:r>
            <a:r>
              <a:rPr lang="en-US" baseline="0" dirty="0" smtClean="0"/>
              <a:t> class,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class)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Q1:</a:t>
            </a:r>
            <a:r>
              <a:rPr lang="en-US" baseline="0" dirty="0" smtClean="0"/>
              <a:t> </a:t>
            </a:r>
            <a:r>
              <a:rPr lang="en-US" dirty="0" smtClean="0"/>
              <a:t>Most commonly known languages:</a:t>
            </a:r>
            <a:r>
              <a:rPr lang="en-US" baseline="0" dirty="0" smtClean="0"/>
              <a:t> </a:t>
            </a:r>
            <a:r>
              <a:rPr lang="en-US" b="1" baseline="0" dirty="0" smtClean="0"/>
              <a:t>Lithuanian</a:t>
            </a:r>
            <a:r>
              <a:rPr lang="en-US" baseline="0" dirty="0" smtClean="0"/>
              <a:t> 15, 47 (62), </a:t>
            </a:r>
            <a:r>
              <a:rPr lang="en-US" b="1" baseline="0" dirty="0" smtClean="0"/>
              <a:t>Russian</a:t>
            </a:r>
            <a:r>
              <a:rPr lang="en-US" baseline="0" dirty="0" smtClean="0"/>
              <a:t> 14, 47 (61) </a:t>
            </a:r>
            <a:r>
              <a:rPr lang="en-US" b="1" baseline="0" dirty="0" smtClean="0"/>
              <a:t>English</a:t>
            </a:r>
            <a:r>
              <a:rPr lang="en-US" baseline="0" dirty="0" smtClean="0"/>
              <a:t> 12, 46 (58), German 12+33 (45), </a:t>
            </a:r>
            <a:r>
              <a:rPr lang="en-US" b="0" baseline="0" dirty="0" smtClean="0"/>
              <a:t>French</a:t>
            </a:r>
            <a:r>
              <a:rPr lang="en-US" baseline="0" dirty="0" smtClean="0"/>
              <a:t> 11+19 (30), Polish 6+32 (38), Latvian 16, Italian 13, Spanish 11, Estonian 1+4 (5), Danish 3, Norwegian 2, Sami 2, Turkish 1, Arabic 1, Ukrainian 1: Basic and fluent are highlighted, others are ‘just a few words’ </a:t>
            </a:r>
          </a:p>
          <a:p>
            <a:endParaRPr lang="en-US" baseline="0" dirty="0" smtClean="0"/>
          </a:p>
          <a:p>
            <a:r>
              <a:rPr lang="en-US" baseline="0" dirty="0" smtClean="0"/>
              <a:t>Q2: Languages spoken in the home, most common: </a:t>
            </a:r>
            <a:r>
              <a:rPr lang="en-US" b="0" baseline="0" dirty="0" smtClean="0"/>
              <a:t>Lithuanian </a:t>
            </a:r>
            <a:r>
              <a:rPr lang="en-US" baseline="0" dirty="0" smtClean="0"/>
              <a:t>15+47 (100%), Russian 9, English 4, Polish 2, German 1.   Apparently, most homes are monolingual since there were only 35 answers.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Q3: Most common languages spoken by children: Lithuanian, some children speak more than 1 language</a:t>
            </a: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Lithuanian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14+47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English 15+13 (28-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45%)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Russian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8+10</a:t>
            </a:r>
          </a:p>
          <a:p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German 8</a:t>
            </a: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French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Polish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Italian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 Languages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spoken with children at home: Almost same as q2.</a:t>
            </a:r>
            <a:r>
              <a:rPr lang="en-US" baseline="0" dirty="0" smtClean="0"/>
              <a:t> most common: </a:t>
            </a:r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Lithuanian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15+47 (100%)</a:t>
            </a: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Russian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2+5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Polish 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English 1+1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Norwegian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</a:p>
          <a:p>
            <a:r>
              <a:rPr lang="is-I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Italian</a:t>
            </a:r>
            <a:r>
              <a:rPr lang="is-I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6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3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Languages children learn at school (q6)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1200" dirty="0" smtClean="0"/>
              <a:t>English – 100%     Icelandic – 100%</a:t>
            </a:r>
          </a:p>
          <a:p>
            <a:pPr marL="0" indent="0">
              <a:buNone/>
            </a:pPr>
            <a:r>
              <a:rPr lang="en-US" dirty="0" smtClean="0"/>
              <a:t>Language teaching preference (q7)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languages would you like your child to learn at school?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1200" dirty="0" smtClean="0"/>
              <a:t>English – 90%, Icelandic – 85%, Danish – 33%, Spanish – 18%,</a:t>
            </a:r>
            <a:br>
              <a:rPr lang="en-US" sz="1200" dirty="0" smtClean="0"/>
            </a:br>
            <a:r>
              <a:rPr lang="en-US" sz="1200" dirty="0" smtClean="0"/>
              <a:t>    German – 9%, Norwegian – 9%, French – 6%, Chinese – 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1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Languages children learn at school (q6)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Lithuania: gymnasium</a:t>
            </a:r>
          </a:p>
          <a:p>
            <a:pPr marL="0" indent="0">
              <a:buNone/>
            </a:pPr>
            <a:r>
              <a:rPr lang="en-US" dirty="0" smtClean="0"/>
              <a:t>	Lithuanian – 100% (15+44)</a:t>
            </a:r>
          </a:p>
          <a:p>
            <a:pPr marL="0" indent="0">
              <a:buNone/>
            </a:pPr>
            <a:r>
              <a:rPr lang="en-US" dirty="0" smtClean="0"/>
              <a:t>	English –  13 + 47 (almost</a:t>
            </a:r>
            <a:r>
              <a:rPr lang="en-US" baseline="0" dirty="0" smtClean="0"/>
              <a:t> 100%)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Russian– 7+1</a:t>
            </a:r>
          </a:p>
          <a:p>
            <a:pPr marL="0" indent="0">
              <a:buNone/>
            </a:pPr>
            <a:r>
              <a:rPr lang="is-IS" dirty="0" smtClean="0"/>
              <a:t>	French-7</a:t>
            </a:r>
            <a:r>
              <a:rPr lang="is-IS" baseline="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	German – 5</a:t>
            </a:r>
          </a:p>
          <a:p>
            <a:pPr marL="0" indent="0">
              <a:buNone/>
            </a:pPr>
            <a:r>
              <a:rPr lang="is-IS" dirty="0" smtClean="0"/>
              <a:t>	</a:t>
            </a:r>
            <a:r>
              <a:rPr lang="is-IS" dirty="0" err="1" smtClean="0"/>
              <a:t>Chinese</a:t>
            </a:r>
            <a:r>
              <a:rPr lang="is-IS" dirty="0" smtClean="0"/>
              <a:t> - 1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48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Language learning preference </a:t>
            </a:r>
            <a:r>
              <a:rPr lang="en-US" b="1" dirty="0" smtClean="0"/>
              <a:t>(q7)</a:t>
            </a:r>
            <a:r>
              <a:rPr lang="en-US" dirty="0" smtClean="0"/>
              <a:t> 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Which languages would you like your child to learn at school?</a:t>
            </a:r>
          </a:p>
          <a:p>
            <a:r>
              <a:rPr lang="is-IS" dirty="0" err="1" smtClean="0"/>
              <a:t>Most</a:t>
            </a:r>
            <a:r>
              <a:rPr lang="is-IS" dirty="0" smtClean="0"/>
              <a:t> </a:t>
            </a:r>
            <a:r>
              <a:rPr lang="is-IS" dirty="0" err="1" smtClean="0"/>
              <a:t>frequent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answers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each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country</a:t>
            </a:r>
            <a:r>
              <a:rPr lang="is-IS" baseline="0" dirty="0" smtClean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err="1" smtClean="0"/>
              <a:t>Lithuania</a:t>
            </a:r>
            <a:r>
              <a:rPr lang="is-IS" dirty="0" smtClean="0"/>
              <a:t>: </a:t>
            </a:r>
            <a:r>
              <a:rPr lang="en-US" dirty="0" smtClean="0"/>
              <a:t>Lithuanian – 15+34, </a:t>
            </a:r>
            <a:r>
              <a:rPr lang="en-US" sz="1200" dirty="0" smtClean="0"/>
              <a:t>English – 11+39, Russian</a:t>
            </a:r>
            <a:r>
              <a:rPr lang="en-US" sz="1200" baseline="0" dirty="0" smtClean="0"/>
              <a:t> – 13+18, </a:t>
            </a:r>
            <a:r>
              <a:rPr lang="en-US" sz="1200" dirty="0" smtClean="0"/>
              <a:t>German – 13+16, French – 9+15, Spanish – 2+4, Italian</a:t>
            </a:r>
            <a:r>
              <a:rPr lang="en-US" sz="1200" baseline="0" dirty="0" smtClean="0"/>
              <a:t> – 5+2, </a:t>
            </a:r>
            <a:r>
              <a:rPr lang="en-US" sz="1200" dirty="0" smtClean="0"/>
              <a:t>Norwegian – 2, Danish – 1,</a:t>
            </a:r>
            <a:r>
              <a:rPr lang="en-US" sz="1200" baseline="0" dirty="0" smtClean="0"/>
              <a:t> </a:t>
            </a:r>
            <a:r>
              <a:rPr lang="en-US" sz="1200" dirty="0" smtClean="0"/>
              <a:t>Chinese – 3+3, Estonian 2, Latvian 2, Polish 2, Swedish 1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Iceland:   </a:t>
            </a:r>
            <a:r>
              <a:rPr lang="en-US" sz="1200" dirty="0" smtClean="0"/>
              <a:t>English – 90%, Icelandic – 85%, Danish – 33%, Spanish – 18%,</a:t>
            </a:r>
            <a:br>
              <a:rPr lang="en-US" sz="1200" dirty="0" smtClean="0"/>
            </a:br>
            <a:r>
              <a:rPr lang="en-US" sz="1200" dirty="0" smtClean="0"/>
              <a:t>    German – 9%, Norwegian – 9%, French – 6%, Chinese – 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6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Q11 All the parents agreed that it is important for children to learn about other languages</a:t>
            </a:r>
            <a:r>
              <a:rPr lang="en-US" baseline="0" dirty="0" smtClean="0"/>
              <a:t> at school (</a:t>
            </a:r>
            <a:r>
              <a:rPr lang="en-US" baseline="0" dirty="0" err="1" smtClean="0"/>
              <a:t>Mjög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sammála</a:t>
            </a:r>
            <a:r>
              <a:rPr lang="en-US" baseline="0" dirty="0" smtClean="0"/>
              <a:t> 21 (</a:t>
            </a:r>
            <a:r>
              <a:rPr lang="en-US" b="1" baseline="0" dirty="0" smtClean="0"/>
              <a:t>66%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sammála</a:t>
            </a:r>
            <a:r>
              <a:rPr lang="en-US" baseline="0" dirty="0" smtClean="0"/>
              <a:t> 11 (34%)  </a:t>
            </a:r>
          </a:p>
          <a:p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 =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6,8%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meget enig 39,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88,6%</a:t>
            </a:r>
            <a:r>
              <a:rPr lang="da-DK" dirty="0" smtClean="0"/>
              <a:t>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err="1" smtClean="0"/>
              <a:t>Lithuania</a:t>
            </a:r>
            <a:r>
              <a:rPr lang="is-IS" baseline="0" dirty="0" smtClean="0"/>
              <a:t>= </a:t>
            </a:r>
            <a:r>
              <a:rPr lang="is-IS" baseline="0" dirty="0" err="1" smtClean="0"/>
              <a:t>strongly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agree</a:t>
            </a:r>
            <a:r>
              <a:rPr lang="is-IS" baseline="0" dirty="0" smtClean="0"/>
              <a:t> 10+39 </a:t>
            </a:r>
            <a:r>
              <a:rPr lang="is-IS" b="1" baseline="0" dirty="0" smtClean="0"/>
              <a:t>(79%)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agree</a:t>
            </a:r>
            <a:r>
              <a:rPr lang="is-IS" baseline="0" dirty="0" smtClean="0"/>
              <a:t> 5+6 </a:t>
            </a:r>
            <a:r>
              <a:rPr lang="is-IS" b="1" baseline="0" dirty="0" smtClean="0"/>
              <a:t>(18%), </a:t>
            </a:r>
            <a:r>
              <a:rPr lang="is-IS" baseline="0" dirty="0" err="1" smtClean="0"/>
              <a:t>disagree</a:t>
            </a:r>
            <a:r>
              <a:rPr lang="is-IS" baseline="0" dirty="0" smtClean="0"/>
              <a:t> 1, </a:t>
            </a:r>
            <a:r>
              <a:rPr lang="is-IS" baseline="0" dirty="0" err="1" smtClean="0"/>
              <a:t>strongly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disagree</a:t>
            </a:r>
            <a:r>
              <a:rPr lang="is-IS" baseline="0" dirty="0" smtClean="0"/>
              <a:t> 1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Q12 All parents agreed that it is important to know a variety of languages. (</a:t>
            </a:r>
            <a:r>
              <a:rPr lang="en-US" baseline="0" dirty="0" err="1" smtClean="0"/>
              <a:t>Mjög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sammála</a:t>
            </a:r>
            <a:r>
              <a:rPr lang="en-US" baseline="0" dirty="0" smtClean="0"/>
              <a:t> 25 (</a:t>
            </a:r>
            <a:r>
              <a:rPr lang="en-US" b="1" baseline="0" dirty="0" smtClean="0"/>
              <a:t>76%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sammála</a:t>
            </a:r>
            <a:r>
              <a:rPr lang="en-US" baseline="0" dirty="0" smtClean="0"/>
              <a:t> 8 (</a:t>
            </a:r>
            <a:r>
              <a:rPr lang="en-US" b="1" baseline="0" dirty="0" smtClean="0"/>
              <a:t>24%</a:t>
            </a:r>
            <a:r>
              <a:rPr lang="en-US" baseline="0" dirty="0" smtClean="0"/>
              <a:t>))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6,8%;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meget enig 39,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88,6%</a:t>
            </a:r>
            <a:r>
              <a:rPr lang="da-DK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err="1" smtClean="0"/>
              <a:t>Lithuania</a:t>
            </a:r>
            <a:r>
              <a:rPr lang="is-IS" baseline="0" dirty="0" smtClean="0"/>
              <a:t>= </a:t>
            </a:r>
            <a:r>
              <a:rPr lang="is-IS" baseline="0" dirty="0" err="1" smtClean="0"/>
              <a:t>strongly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agree</a:t>
            </a:r>
            <a:r>
              <a:rPr lang="is-IS" baseline="0" dirty="0" smtClean="0"/>
              <a:t> 11+40 </a:t>
            </a:r>
            <a:r>
              <a:rPr lang="is-IS" b="1" baseline="0" dirty="0" smtClean="0"/>
              <a:t>(85%), </a:t>
            </a:r>
            <a:r>
              <a:rPr lang="is-IS" baseline="0" dirty="0" err="1" smtClean="0"/>
              <a:t>agree</a:t>
            </a:r>
            <a:r>
              <a:rPr lang="is-IS" baseline="0" dirty="0" smtClean="0"/>
              <a:t> 2+6 </a:t>
            </a:r>
            <a:r>
              <a:rPr lang="is-IS" b="1" baseline="0" dirty="0" smtClean="0"/>
              <a:t>(13%)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disagree</a:t>
            </a:r>
            <a:r>
              <a:rPr lang="is-IS" baseline="0" dirty="0" smtClean="0"/>
              <a:t> 1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baseline="0" dirty="0" smtClean="0"/>
              <a:t>All but one parent agreed that knowing other languages helps you to learn new ones.  </a:t>
            </a:r>
          </a:p>
          <a:p>
            <a:r>
              <a:rPr lang="en-US" b="1" dirty="0" smtClean="0"/>
              <a:t>Q5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want to learn a new language, do you feel that the languages that you already know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help in learning new languages?    YES  32    NO 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  / DK:  43 YES NO / </a:t>
            </a:r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14+42  No 1+2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are an obstacle in learning new languages?   YES 1   NO 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 / NO: 41 YES: 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5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Q8  Almost</a:t>
            </a:r>
            <a:r>
              <a:rPr lang="en-US" baseline="0" dirty="0" smtClean="0"/>
              <a:t> all the</a:t>
            </a:r>
            <a:r>
              <a:rPr lang="en-US" dirty="0" smtClean="0"/>
              <a:t> parents (88%) said</a:t>
            </a:r>
            <a:r>
              <a:rPr lang="en-US" baseline="0" dirty="0" smtClean="0"/>
              <a:t> their c</a:t>
            </a:r>
            <a:r>
              <a:rPr lang="en-US" dirty="0" smtClean="0"/>
              <a:t>hildren were interested</a:t>
            </a:r>
            <a:r>
              <a:rPr lang="en-US" baseline="0" dirty="0" smtClean="0"/>
              <a:t> in learning about new languages at school. Ice: (strongly agree 19, agree 10, I don’t know 4, total 33)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 = stærkt uenig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4,5%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=      uenig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4,5%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=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45,5%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= meget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45,5%</a:t>
            </a:r>
            <a:r>
              <a:rPr lang="da-DK" dirty="0" smtClean="0"/>
              <a:t> 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err="1" smtClean="0"/>
              <a:t>Lithuania</a:t>
            </a:r>
            <a:r>
              <a:rPr lang="is-IS" baseline="0" dirty="0" smtClean="0"/>
              <a:t> = </a:t>
            </a:r>
            <a:r>
              <a:rPr lang="en-US" baseline="0" dirty="0" smtClean="0"/>
              <a:t>(strongly agree 4+33, agree 10+9, I don’t know 2+5, total 15+47)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Q9  The majority of parents (78%) also said</a:t>
            </a:r>
            <a:r>
              <a:rPr lang="en-US" baseline="0" dirty="0" smtClean="0"/>
              <a:t> their c</a:t>
            </a:r>
            <a:r>
              <a:rPr lang="en-US" dirty="0" smtClean="0"/>
              <a:t>hildren were interested</a:t>
            </a:r>
            <a:r>
              <a:rPr lang="en-US" baseline="0" dirty="0" smtClean="0"/>
              <a:t> in learning about other cultures and traditions at school. Ice: (strongly agree 9, agree 13, I don’t know 4, disagree 1, strongly disagree 1,  total # answers: 28/33)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 = stærkt uenig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0,0%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=      uenig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9,1%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=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40,9%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= meget enig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50,0%</a:t>
            </a:r>
            <a:r>
              <a:rPr lang="da-DK" dirty="0" smtClean="0"/>
              <a:t>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err="1" smtClean="0"/>
              <a:t>Lithuania</a:t>
            </a:r>
            <a:r>
              <a:rPr lang="is-IS" baseline="0" dirty="0" smtClean="0"/>
              <a:t> = </a:t>
            </a:r>
            <a:r>
              <a:rPr lang="en-US" baseline="0" dirty="0" smtClean="0"/>
              <a:t>(strongly agree 1+38, agree 11+7, I don’t know 3+2, total 15+47)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Q10 Children have asked questions about:</a:t>
            </a:r>
            <a:br>
              <a:rPr lang="en-US" dirty="0" smtClean="0"/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languages and cultures in other countries </a:t>
            </a:r>
            <a:r>
              <a:rPr lang="en-US" sz="1200" dirty="0" smtClean="0"/>
              <a:t>– Yes 24 (73%)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1</a:t>
            </a:r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 and languages in general – 23 (70%), 9,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home – 17 (53%), 15, total: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school – 19(57%), 14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origins of the family (country, region, city)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20 (60%), No 12 (36%),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1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in the family (grandparents, uncles and aunts, etc.)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11 (34%), No 21 (65%)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Lithuania</a:t>
            </a:r>
            <a:r>
              <a:rPr lang="is-I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languages and cultures in other countries </a:t>
            </a:r>
            <a:r>
              <a:rPr lang="en-US" sz="1200" dirty="0" smtClean="0"/>
              <a:t>– Yes 1+44,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8+2,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6+1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 and languages in general – </a:t>
            </a:r>
            <a:r>
              <a:rPr lang="en-US" sz="1200" dirty="0" smtClean="0"/>
              <a:t>Yes 1+33,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8+7,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6+7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home – </a:t>
            </a:r>
            <a:r>
              <a:rPr lang="en-US" sz="1200" dirty="0" smtClean="0"/>
              <a:t>Yes 5+32,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2+13,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8+1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school – </a:t>
            </a:r>
            <a:r>
              <a:rPr lang="en-US" sz="1200" dirty="0" smtClean="0"/>
              <a:t>Yes 1+35,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3+12,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11+2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origins of the family (country, region, city)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dirty="0" smtClean="0"/>
              <a:t>Yes 11+45,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4+2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in the family (grandparents, uncles and aunts, etc.)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dirty="0" smtClean="0"/>
              <a:t>Yes 9+31,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1+10,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5+6</a:t>
            </a:r>
            <a:endParaRPr lang="en-US" sz="1200" dirty="0" smtClean="0"/>
          </a:p>
          <a:p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highlighted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less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diverse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backgrounds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fewer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s-I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immigrants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21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OMIT?? </a:t>
            </a:r>
          </a:p>
          <a:p>
            <a:r>
              <a:rPr lang="en-US" dirty="0" smtClean="0"/>
              <a:t>Roughly</a:t>
            </a:r>
            <a:r>
              <a:rPr lang="en-US" baseline="0" dirty="0" smtClean="0"/>
              <a:t> </a:t>
            </a:r>
            <a:r>
              <a:rPr lang="en-US" b="1" baseline="0" dirty="0" smtClean="0"/>
              <a:t>one third </a:t>
            </a:r>
            <a:r>
              <a:rPr lang="en-US" baseline="0" dirty="0" smtClean="0"/>
              <a:t>of the parents said their children had talked to them about the Language awareness project. Q 1a: No 19, Yes 11, total 30 answers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Q2 Children have asked questions about:</a:t>
            </a:r>
            <a:br>
              <a:rPr lang="en-US" dirty="0" smtClean="0"/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languages and cultures in other countries </a:t>
            </a:r>
            <a:r>
              <a:rPr lang="en-US" sz="1200" dirty="0" smtClean="0"/>
              <a:t>– Yes 25 (83%)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of 10%</a:t>
            </a:r>
            <a:endParaRPr lang="is-I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language and languages in general – 24 (80%), 6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of 10%</a:t>
            </a:r>
            <a:endParaRPr lang="is-I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home – Yes 19 (63%), No 11,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of 10%</a:t>
            </a:r>
            <a:endParaRPr lang="is-I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language(s) used at school – not asked in post questionnaire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- the language(s) used in the family (grandparents, uncles and aunts, etc.)</a:t>
            </a:r>
            <a:r>
              <a:rPr lang="en-US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– Yes 21 (70%), No 9 (30%)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of 36%</a:t>
            </a:r>
            <a:endParaRPr lang="is-I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the origins of the family (country, region, city)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Yes 4 (13%), No 26 (87%),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 of 47%</a:t>
            </a:r>
            <a:endParaRPr lang="is-I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Q3  A</a:t>
            </a:r>
            <a:r>
              <a:rPr lang="en-US" baseline="0" dirty="0" smtClean="0"/>
              <a:t> little over half of the parents in Iceland (57%)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observed a change with regard to their child’s attitude towards foreign languages or towards cultures and traditions different from his/hers. For example, the parents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their children talked about other cultures, for example Chinese and Polish cultures, they spoke about foods from different countries and they showed an interest in learning other languages.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  language awareness activities are positive for the development of your child – 28 (93%)</a:t>
            </a:r>
            <a:endParaRPr lang="is-I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09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have omitted:</a:t>
            </a:r>
            <a:r>
              <a:rPr lang="en-US" baseline="0" dirty="0" smtClean="0"/>
              <a:t> </a:t>
            </a:r>
            <a:r>
              <a:rPr lang="da-DK" sz="1200" dirty="0" err="1" smtClean="0"/>
              <a:t>Parents</a:t>
            </a:r>
            <a:r>
              <a:rPr lang="da-DK" sz="1200" dirty="0" smtClean="0"/>
              <a:t> </a:t>
            </a:r>
            <a:r>
              <a:rPr lang="da-DK" sz="1200" dirty="0" err="1" smtClean="0"/>
              <a:t>say</a:t>
            </a:r>
            <a:r>
              <a:rPr lang="da-DK" sz="1200" dirty="0" smtClean="0"/>
              <a:t> </a:t>
            </a:r>
            <a:r>
              <a:rPr lang="da-DK" sz="1200" dirty="0" err="1" smtClean="0"/>
              <a:t>that</a:t>
            </a:r>
            <a:r>
              <a:rPr lang="da-DK" sz="1200" dirty="0" smtClean="0"/>
              <a:t> </a:t>
            </a:r>
            <a:r>
              <a:rPr lang="da-DK" sz="1200" dirty="0" err="1" smtClean="0"/>
              <a:t>parents</a:t>
            </a:r>
            <a:r>
              <a:rPr lang="da-DK" sz="1200" dirty="0" smtClean="0"/>
              <a:t> </a:t>
            </a:r>
            <a:r>
              <a:rPr lang="da-DK" sz="1200" dirty="0" err="1" smtClean="0"/>
              <a:t>should</a:t>
            </a:r>
            <a:r>
              <a:rPr lang="da-DK" sz="1200" dirty="0" smtClean="0"/>
              <a:t> </a:t>
            </a:r>
            <a:r>
              <a:rPr lang="da-DK" sz="1200" dirty="0" err="1" smtClean="0"/>
              <a:t>be</a:t>
            </a:r>
            <a:r>
              <a:rPr lang="da-DK" sz="1200" dirty="0" smtClean="0"/>
              <a:t> </a:t>
            </a:r>
            <a:r>
              <a:rPr lang="da-DK" sz="1200" dirty="0" err="1" smtClean="0"/>
              <a:t>invited</a:t>
            </a:r>
            <a:r>
              <a:rPr lang="da-DK" sz="1200" dirty="0" smtClean="0"/>
              <a:t> to </a:t>
            </a:r>
            <a:r>
              <a:rPr lang="da-DK" sz="1200" dirty="0" err="1" smtClean="0"/>
              <a:t>take</a:t>
            </a:r>
            <a:r>
              <a:rPr lang="da-DK" sz="1200" dirty="0" smtClean="0"/>
              <a:t> part in </a:t>
            </a:r>
            <a:r>
              <a:rPr lang="da-DK" sz="1200" dirty="0" err="1" smtClean="0"/>
              <a:t>language</a:t>
            </a:r>
            <a:r>
              <a:rPr lang="da-DK" sz="1200" dirty="0" smtClean="0"/>
              <a:t> </a:t>
            </a:r>
            <a:r>
              <a:rPr lang="da-DK" sz="1200" dirty="0" err="1" smtClean="0"/>
              <a:t>awareness</a:t>
            </a:r>
            <a:r>
              <a:rPr lang="da-DK" sz="1200" dirty="0" smtClean="0"/>
              <a:t> </a:t>
            </a:r>
            <a:r>
              <a:rPr lang="da-DK" sz="1200" dirty="0" err="1" smtClean="0"/>
              <a:t>activities</a:t>
            </a:r>
            <a:r>
              <a:rPr lang="da-DK" sz="1200" dirty="0" smtClean="0"/>
              <a:t> at </a:t>
            </a:r>
            <a:r>
              <a:rPr lang="da-DK" sz="1200" dirty="0" err="1" smtClean="0"/>
              <a:t>school</a:t>
            </a:r>
            <a:r>
              <a:rPr lang="da-DK" sz="1200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Because</a:t>
            </a:r>
            <a:r>
              <a:rPr lang="en-US" baseline="0" dirty="0" smtClean="0"/>
              <a:t> this is not the case in DK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Q4 and 5b</a:t>
            </a:r>
            <a:r>
              <a:rPr lang="en-US" baseline="0" dirty="0" smtClean="0"/>
              <a:t> </a:t>
            </a:r>
            <a:r>
              <a:rPr lang="en-US" dirty="0" smtClean="0"/>
              <a:t> Parents overwhelmingly agree that language awareness activities are positive for their child’s development </a:t>
            </a:r>
            <a:r>
              <a:rPr lang="da-DK" dirty="0" smtClean="0"/>
              <a:t>they contribute to children’s :</a:t>
            </a:r>
          </a:p>
          <a:p>
            <a:pPr marL="171450" indent="-171450">
              <a:buFontTx/>
              <a:buChar char="-"/>
            </a:pPr>
            <a:r>
              <a:rPr lang="da-DK" dirty="0" smtClean="0"/>
              <a:t>knowledge about languages and cultures – I: 3</a:t>
            </a:r>
            <a:r>
              <a:rPr lang="da-DK" baseline="0" dirty="0" smtClean="0"/>
              <a:t> - </a:t>
            </a:r>
            <a:r>
              <a:rPr lang="da-DK" b="1" baseline="0" dirty="0" smtClean="0"/>
              <a:t>3%</a:t>
            </a:r>
            <a:r>
              <a:rPr lang="da-DK" baseline="0" dirty="0" smtClean="0"/>
              <a:t>, 4 - </a:t>
            </a:r>
            <a:r>
              <a:rPr lang="da-DK" b="1" baseline="0" dirty="0" smtClean="0"/>
              <a:t>97</a:t>
            </a:r>
            <a:r>
              <a:rPr lang="da-DK" b="1" dirty="0" smtClean="0"/>
              <a:t>%</a:t>
            </a:r>
          </a:p>
          <a:p>
            <a:pPr marL="0" indent="0">
              <a:buFontTx/>
              <a:buNone/>
            </a:pP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DK: 1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7,0%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4,7%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16,3%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72,1%</a:t>
            </a:r>
            <a:r>
              <a:rPr lang="da-DK" dirty="0" smtClean="0"/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dirty="0" smtClean="0"/>
              <a:t>positive attitudes towards languages and cultures – I: 3 - </a:t>
            </a:r>
            <a:r>
              <a:rPr lang="da-DK" b="1" dirty="0" smtClean="0"/>
              <a:t>7%</a:t>
            </a:r>
            <a:r>
              <a:rPr lang="da-DK" b="0" dirty="0" smtClean="0"/>
              <a:t>,</a:t>
            </a:r>
            <a:r>
              <a:rPr lang="da-DK" b="1" dirty="0" smtClean="0"/>
              <a:t> </a:t>
            </a:r>
            <a:r>
              <a:rPr lang="da-DK" dirty="0" smtClean="0"/>
              <a:t>4 - </a:t>
            </a:r>
            <a:r>
              <a:rPr lang="da-DK" b="1" dirty="0" smtClean="0"/>
              <a:t>93%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DK: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9,3%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2,3%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27,9%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60,5%</a:t>
            </a:r>
            <a:r>
              <a:rPr lang="da-DK" b="1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da-DK" dirty="0" smtClean="0"/>
              <a:t>abilities to talk about languages, to analyse languages, to compare languages –  I: 3 - </a:t>
            </a:r>
            <a:r>
              <a:rPr lang="da-DK" b="1" dirty="0" smtClean="0"/>
              <a:t>37%</a:t>
            </a:r>
            <a:r>
              <a:rPr lang="da-DK" b="0" dirty="0" smtClean="0"/>
              <a:t>,</a:t>
            </a:r>
            <a:r>
              <a:rPr lang="da-DK" b="1" baseline="0" dirty="0" smtClean="0"/>
              <a:t> </a:t>
            </a:r>
            <a:r>
              <a:rPr lang="da-DK" b="0" baseline="0" dirty="0" smtClean="0"/>
              <a:t>4 - </a:t>
            </a:r>
            <a:r>
              <a:rPr lang="da-DK" b="1" dirty="0" smtClean="0"/>
              <a:t>63%</a:t>
            </a:r>
          </a:p>
          <a:p>
            <a:pPr marL="0" indent="0">
              <a:buFontTx/>
              <a:buNone/>
            </a:pP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DK: 1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9,3%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4,7%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25,6%</a:t>
            </a:r>
            <a:r>
              <a:rPr lang="da-DK" b="1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da-DK" dirty="0" smtClean="0"/>
              <a:t>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da-DK" dirty="0" smtClean="0"/>
              <a:t> </a:t>
            </a:r>
            <a:r>
              <a:rPr lang="da-DK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60,5%</a:t>
            </a:r>
            <a:r>
              <a:rPr lang="da-DK" b="1" dirty="0" smtClean="0"/>
              <a:t> </a:t>
            </a:r>
          </a:p>
          <a:p>
            <a:pPr marL="171450" indent="-171450">
              <a:buFontTx/>
              <a:buChar char="-"/>
            </a:pPr>
            <a:endParaRPr lang="da-DK" dirty="0" smtClean="0"/>
          </a:p>
          <a:p>
            <a:pPr marL="0" indent="0">
              <a:buFontTx/>
              <a:buNone/>
            </a:pPr>
            <a:r>
              <a:rPr lang="da-DK" dirty="0" smtClean="0"/>
              <a:t>Open</a:t>
            </a:r>
            <a:r>
              <a:rPr lang="da-DK" baseline="0" dirty="0" smtClean="0"/>
              <a:t> answers: broadens children perspectives, helps children who speak other languages to feel more accepted</a:t>
            </a:r>
            <a:endParaRPr lang="da-DK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Q5a</a:t>
            </a:r>
            <a:r>
              <a:rPr lang="en-US" baseline="0" dirty="0" smtClean="0"/>
              <a:t>  They also think that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language awareness activities have a place within the school syllabi (100%) and that parents should be invited to take part in language awareness activities at school (for instance by making short presentations) (100%)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9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Samuel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funded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Nordplus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called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DELA-NOBA,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Language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Awareness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Eveil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aux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langues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in the Nordic and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Baltic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</a:t>
            </a:r>
            <a:endParaRPr lang="da-DK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1" dirty="0" smtClean="0"/>
              <a:t>The </a:t>
            </a:r>
            <a:r>
              <a:rPr lang="da-DK" i="1" dirty="0" err="1" smtClean="0"/>
              <a:t>project</a:t>
            </a:r>
            <a:r>
              <a:rPr lang="da-DK" i="1" dirty="0" smtClean="0"/>
              <a:t> </a:t>
            </a:r>
            <a:r>
              <a:rPr lang="da-DK" i="1" dirty="0" err="1" smtClean="0"/>
              <a:t>represents</a:t>
            </a:r>
            <a:r>
              <a:rPr lang="da-DK" i="1" dirty="0" smtClean="0"/>
              <a:t> a </a:t>
            </a:r>
            <a:r>
              <a:rPr lang="da-DK" i="1" dirty="0" err="1" smtClean="0"/>
              <a:t>cooperation</a:t>
            </a:r>
            <a:r>
              <a:rPr lang="da-DK" i="1" dirty="0" smtClean="0"/>
              <a:t> </a:t>
            </a:r>
            <a:r>
              <a:rPr lang="da-DK" i="1" dirty="0" err="1" smtClean="0"/>
              <a:t>between</a:t>
            </a:r>
            <a:r>
              <a:rPr lang="da-DK" i="1" baseline="0" dirty="0" smtClean="0"/>
              <a:t> </a:t>
            </a:r>
            <a:r>
              <a:rPr lang="da-DK" i="1" dirty="0" smtClean="0"/>
              <a:t>21 partners from </a:t>
            </a:r>
            <a:r>
              <a:rPr lang="da-DK" i="1" dirty="0" err="1" smtClean="0"/>
              <a:t>seven</a:t>
            </a:r>
            <a:r>
              <a:rPr lang="da-DK" i="1" dirty="0" smtClean="0"/>
              <a:t> Nordic/</a:t>
            </a:r>
            <a:r>
              <a:rPr lang="da-DK" i="1" dirty="0" err="1" smtClean="0"/>
              <a:t>Baltic</a:t>
            </a:r>
            <a:r>
              <a:rPr lang="da-DK" i="1" dirty="0" smtClean="0"/>
              <a:t> </a:t>
            </a:r>
            <a:r>
              <a:rPr lang="da-DK" i="1" dirty="0" err="1" smtClean="0"/>
              <a:t>countries</a:t>
            </a:r>
            <a:endParaRPr lang="da-DK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1" dirty="0" smtClean="0"/>
              <a:t>And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establishes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p</a:t>
            </a:r>
            <a:r>
              <a:rPr lang="da-DK" i="1" dirty="0" err="1" smtClean="0"/>
              <a:t>artnerships</a:t>
            </a:r>
            <a:r>
              <a:rPr lang="da-DK" i="1" dirty="0" smtClean="0"/>
              <a:t> </a:t>
            </a:r>
            <a:r>
              <a:rPr lang="da-DK" i="1" dirty="0" err="1" smtClean="0"/>
              <a:t>between</a:t>
            </a:r>
            <a:r>
              <a:rPr lang="da-DK" i="1" dirty="0" smtClean="0"/>
              <a:t> institutions in </a:t>
            </a:r>
            <a:r>
              <a:rPr lang="da-DK" i="1" dirty="0" err="1" smtClean="0"/>
              <a:t>higher</a:t>
            </a:r>
            <a:r>
              <a:rPr lang="da-DK" i="1" dirty="0" smtClean="0"/>
              <a:t> </a:t>
            </a:r>
            <a:r>
              <a:rPr lang="da-DK" i="1" dirty="0" err="1" smtClean="0"/>
              <a:t>education</a:t>
            </a:r>
            <a:r>
              <a:rPr lang="da-DK" i="1" baseline="0" dirty="0" smtClean="0"/>
              <a:t> i</a:t>
            </a:r>
            <a:r>
              <a:rPr lang="da-DK" i="1" dirty="0" smtClean="0"/>
              <a:t>n </a:t>
            </a:r>
            <a:r>
              <a:rPr lang="da-DK" i="1" dirty="0" err="1" smtClean="0"/>
              <a:t>these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countries</a:t>
            </a:r>
            <a:r>
              <a:rPr lang="da-DK" i="1" baseline="0" dirty="0" smtClean="0"/>
              <a:t> and </a:t>
            </a:r>
            <a:r>
              <a:rPr lang="da-DK" i="1" dirty="0" err="1" smtClean="0"/>
              <a:t>seven</a:t>
            </a:r>
            <a:r>
              <a:rPr lang="da-DK" i="1" dirty="0" smtClean="0"/>
              <a:t> pilot </a:t>
            </a:r>
            <a:r>
              <a:rPr lang="da-DK" i="1" dirty="0" err="1" smtClean="0"/>
              <a:t>schools</a:t>
            </a:r>
            <a:r>
              <a:rPr lang="da-DK" i="1" dirty="0" smtClean="0"/>
              <a:t>  -</a:t>
            </a:r>
            <a:r>
              <a:rPr lang="da-DK" i="1" baseline="0" dirty="0" smtClean="0"/>
              <a:t> </a:t>
            </a:r>
            <a:r>
              <a:rPr lang="da-DK" i="1" dirty="0" err="1" smtClean="0"/>
              <a:t>including</a:t>
            </a:r>
            <a:r>
              <a:rPr lang="da-DK" i="1" dirty="0" smtClean="0"/>
              <a:t> </a:t>
            </a:r>
            <a:r>
              <a:rPr lang="da-DK" i="1" dirty="0" err="1" smtClean="0"/>
              <a:t>primary</a:t>
            </a:r>
            <a:r>
              <a:rPr lang="da-DK" i="1" dirty="0" smtClean="0"/>
              <a:t> and </a:t>
            </a:r>
            <a:r>
              <a:rPr lang="da-DK" i="1" dirty="0" err="1" smtClean="0"/>
              <a:t>secondary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education</a:t>
            </a:r>
            <a:endParaRPr lang="da-DK" i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6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29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97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49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29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just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(WHERE)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focused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Denmark and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Iceland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promising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seems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at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least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 and I -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acknowledge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plurilingual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forward to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Nordic/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Baltic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find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and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have a look, and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touch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comments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1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general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terms, the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a-DK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8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05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i="1" dirty="0" smtClean="0"/>
              <a:t>At the pilot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schools</a:t>
            </a:r>
            <a:r>
              <a:rPr lang="da-DK" i="1" baseline="0" dirty="0" smtClean="0"/>
              <a:t>, LA </a:t>
            </a:r>
            <a:r>
              <a:rPr lang="da-DK" i="1" baseline="0" dirty="0" err="1" smtClean="0"/>
              <a:t>teaching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activities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are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implemented</a:t>
            </a:r>
            <a:r>
              <a:rPr lang="da-DK" i="1" baseline="0" dirty="0" smtClean="0"/>
              <a:t>, </a:t>
            </a:r>
            <a:r>
              <a:rPr lang="da-DK" i="1" baseline="0" dirty="0" err="1" smtClean="0"/>
              <a:t>both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existing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teaching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activities</a:t>
            </a:r>
            <a:r>
              <a:rPr lang="da-DK" i="1" baseline="0" dirty="0" smtClean="0"/>
              <a:t> and </a:t>
            </a:r>
            <a:r>
              <a:rPr lang="da-DK" i="1" baseline="0" dirty="0" err="1" smtClean="0"/>
              <a:t>activities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that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are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developed</a:t>
            </a:r>
            <a:r>
              <a:rPr lang="da-DK" i="1" baseline="0" dirty="0" smtClean="0"/>
              <a:t> for the Nordic/</a:t>
            </a:r>
            <a:r>
              <a:rPr lang="da-DK" i="1" baseline="0" dirty="0" err="1" smtClean="0"/>
              <a:t>Baltic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context</a:t>
            </a:r>
            <a:r>
              <a:rPr lang="da-DK" i="1" baseline="0" dirty="0" smtClean="0"/>
              <a:t>. </a:t>
            </a:r>
          </a:p>
          <a:p>
            <a:r>
              <a:rPr lang="da-DK" i="1" baseline="0" dirty="0" err="1" smtClean="0"/>
              <a:t>These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teaching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activities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are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evaluated</a:t>
            </a:r>
            <a:r>
              <a:rPr lang="da-DK" i="1" baseline="0" dirty="0" smtClean="0"/>
              <a:t> by the pupils and the </a:t>
            </a:r>
            <a:r>
              <a:rPr lang="da-DK" i="1" baseline="0" dirty="0" err="1" smtClean="0"/>
              <a:t>teachers</a:t>
            </a:r>
            <a:r>
              <a:rPr lang="da-DK" i="1" baseline="0" dirty="0" smtClean="0"/>
              <a:t>. </a:t>
            </a:r>
          </a:p>
          <a:p>
            <a:r>
              <a:rPr lang="da-DK" i="1" baseline="0" dirty="0" err="1" smtClean="0"/>
              <a:t>Parallely</a:t>
            </a:r>
            <a:r>
              <a:rPr lang="da-DK" i="1" baseline="0" dirty="0" smtClean="0"/>
              <a:t>, </a:t>
            </a:r>
            <a:r>
              <a:rPr lang="da-DK" i="1" baseline="0" dirty="0" err="1" smtClean="0"/>
              <a:t>teachers’</a:t>
            </a:r>
            <a:r>
              <a:rPr lang="da-DK" i="1" baseline="0" dirty="0" smtClean="0"/>
              <a:t> and </a:t>
            </a:r>
            <a:r>
              <a:rPr lang="da-DK" i="1" baseline="0" dirty="0" err="1" smtClean="0"/>
              <a:t>parents</a:t>
            </a:r>
            <a:r>
              <a:rPr lang="da-DK" i="1" baseline="0" dirty="0" smtClean="0"/>
              <a:t>’ </a:t>
            </a:r>
            <a:r>
              <a:rPr lang="da-DK" i="1" baseline="0" dirty="0" err="1" smtClean="0"/>
              <a:t>pre</a:t>
            </a:r>
            <a:r>
              <a:rPr lang="da-DK" i="1" baseline="0" dirty="0" smtClean="0"/>
              <a:t>- and </a:t>
            </a:r>
            <a:r>
              <a:rPr lang="da-DK" i="1" baseline="0" dirty="0" err="1" smtClean="0"/>
              <a:t>postexperiences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are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studied</a:t>
            </a:r>
            <a:r>
              <a:rPr lang="da-DK" i="1" baseline="0" dirty="0" smtClean="0"/>
              <a:t>. </a:t>
            </a:r>
          </a:p>
          <a:p>
            <a:r>
              <a:rPr lang="da-DK" i="1" baseline="0" dirty="0" err="1" smtClean="0"/>
              <a:t>Furthermore</a:t>
            </a:r>
            <a:r>
              <a:rPr lang="da-DK" i="1" baseline="0" dirty="0" smtClean="0"/>
              <a:t>, </a:t>
            </a:r>
            <a:r>
              <a:rPr lang="da-DK" i="1" baseline="0" dirty="0" err="1" smtClean="0"/>
              <a:t>we</a:t>
            </a:r>
            <a:r>
              <a:rPr lang="da-DK" i="1" baseline="0" dirty="0" smtClean="0"/>
              <a:t> have ADRESSED the </a:t>
            </a:r>
            <a:r>
              <a:rPr lang="da-DK" i="1" baseline="0" dirty="0" err="1" smtClean="0"/>
              <a:t>teachers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preexperience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survey</a:t>
            </a:r>
            <a:r>
              <a:rPr lang="da-DK" i="1" baseline="0" dirty="0" smtClean="0"/>
              <a:t> TO a </a:t>
            </a:r>
            <a:r>
              <a:rPr lang="da-DK" i="1" baseline="0" dirty="0" err="1" smtClean="0"/>
              <a:t>wider</a:t>
            </a:r>
            <a:r>
              <a:rPr lang="da-DK" i="1" baseline="0" dirty="0" smtClean="0"/>
              <a:t> </a:t>
            </a:r>
            <a:r>
              <a:rPr lang="da-DK" i="1" baseline="0" dirty="0" err="1" smtClean="0"/>
              <a:t>audience</a:t>
            </a:r>
            <a:r>
              <a:rPr lang="da-DK" i="1" baseline="0" dirty="0" smtClean="0"/>
              <a:t>: in </a:t>
            </a:r>
            <a:r>
              <a:rPr lang="da-DK" i="1" baseline="0" dirty="0" err="1" smtClean="0"/>
              <a:t>collaboration</a:t>
            </a:r>
            <a:r>
              <a:rPr lang="da-DK" i="1" baseline="0" dirty="0" smtClean="0"/>
              <a:t> with the </a:t>
            </a:r>
            <a:r>
              <a:rPr lang="da-DK" i="1" dirty="0" smtClean="0"/>
              <a:t>pilot </a:t>
            </a:r>
            <a:r>
              <a:rPr lang="da-DK" i="1" dirty="0" err="1" smtClean="0"/>
              <a:t>school</a:t>
            </a:r>
            <a:r>
              <a:rPr lang="da-DK" i="1" dirty="0" smtClean="0"/>
              <a:t> and </a:t>
            </a:r>
            <a:r>
              <a:rPr lang="da-DK" i="1" dirty="0" err="1" smtClean="0"/>
              <a:t>teacher</a:t>
            </a:r>
            <a:r>
              <a:rPr lang="da-DK" i="1" dirty="0" smtClean="0"/>
              <a:t> associations.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preliminary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initial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questionnaires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</a:t>
            </a:r>
            <a:r>
              <a:rPr lang="da-DK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DK + </a:t>
            </a:r>
            <a:r>
              <a:rPr lang="da-DK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Iceland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da-DK" i="1" dirty="0" smtClean="0"/>
          </a:p>
          <a:p>
            <a:endParaRPr lang="da-DK" dirty="0" smtClean="0"/>
          </a:p>
          <a:p>
            <a:r>
              <a:rPr lang="da-DK" dirty="0" smtClean="0"/>
              <a:t>Pre-experience:</a:t>
            </a:r>
          </a:p>
          <a:p>
            <a:r>
              <a:rPr lang="da-DK" dirty="0" smtClean="0"/>
              <a:t>Lithuania: 15 parents of students in 11th class (gymnasium – 17 years old?)</a:t>
            </a:r>
          </a:p>
          <a:p>
            <a:r>
              <a:rPr lang="da-DK" dirty="0" smtClean="0"/>
              <a:t>2 groups</a:t>
            </a:r>
            <a:r>
              <a:rPr lang="da-DK" baseline="0" dirty="0" smtClean="0"/>
              <a:t> of 2nd class pupils, total 47 + 15 = 62</a:t>
            </a: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9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6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  <a:r>
              <a:rPr lang="en-US" baseline="0" dirty="0" smtClean="0"/>
              <a:t> number of </a:t>
            </a:r>
            <a:r>
              <a:rPr lang="en-US" baseline="0" dirty="0" err="1" smtClean="0"/>
              <a:t>reponses</a:t>
            </a:r>
            <a:r>
              <a:rPr lang="en-US" baseline="0" dirty="0" smtClean="0"/>
              <a:t> for pre-questionnaire = 33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Q1:</a:t>
            </a:r>
            <a:r>
              <a:rPr lang="en-US" baseline="0" dirty="0" smtClean="0"/>
              <a:t> </a:t>
            </a:r>
            <a:r>
              <a:rPr lang="en-US" dirty="0" smtClean="0"/>
              <a:t>Most commonly known languages:</a:t>
            </a:r>
            <a:r>
              <a:rPr lang="en-US" baseline="0" dirty="0" smtClean="0"/>
              <a:t> English 28, Icelandic 28, Danish 17,  lacking info about amount of knowledge</a:t>
            </a:r>
          </a:p>
          <a:p>
            <a:r>
              <a:rPr lang="en-US" baseline="0" dirty="0" smtClean="0"/>
              <a:t>Q2: Languages spoken in the home, most common: Icelandic 28, Polish 3. Apparently, most homes are monolingual since there were only 35 answers.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Lithaíska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Q3: Most common languages spoken by children: Icelandic, some children speak more than 1 language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Litháíska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 Languages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spoken with children at home: Almost same as q2.</a:t>
            </a:r>
            <a:r>
              <a:rPr lang="en-US" baseline="0" dirty="0" smtClean="0"/>
              <a:t> most common: Icelandic 26, Polish 3.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Litháiska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3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Lacking Danish</a:t>
            </a:r>
            <a:r>
              <a:rPr lang="en-US" baseline="0" dirty="0" smtClean="0"/>
              <a:t> 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Iceland: </a:t>
            </a:r>
          </a:p>
          <a:p>
            <a:r>
              <a:rPr lang="en-US" dirty="0" smtClean="0"/>
              <a:t>Total</a:t>
            </a:r>
            <a:r>
              <a:rPr lang="en-US" baseline="0" dirty="0" smtClean="0"/>
              <a:t> number of </a:t>
            </a:r>
            <a:r>
              <a:rPr lang="en-US" baseline="0" dirty="0" err="1" smtClean="0"/>
              <a:t>reponses</a:t>
            </a:r>
            <a:r>
              <a:rPr lang="en-US" baseline="0" dirty="0" smtClean="0"/>
              <a:t> for pre-questionnaire = 33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Q1:</a:t>
            </a:r>
            <a:r>
              <a:rPr lang="en-US" baseline="0" dirty="0" smtClean="0"/>
              <a:t> </a:t>
            </a:r>
            <a:r>
              <a:rPr lang="en-US" dirty="0" smtClean="0"/>
              <a:t>Most commonly known languages:</a:t>
            </a:r>
            <a:r>
              <a:rPr lang="en-US" baseline="0" dirty="0" smtClean="0"/>
              <a:t> English 28, Icelandic 28, Danish 17,  lacking info about amount of knowledge</a:t>
            </a:r>
          </a:p>
          <a:p>
            <a:r>
              <a:rPr lang="en-US" baseline="0" dirty="0" smtClean="0"/>
              <a:t>Q2: Languages spoken in the home, most common: Icelandic 28, Polish 3. Apparently, most homes are monolingual since there were only 35 answers.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Lithaíska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Q3: Most common languages spoken by children: Icelandic, some children speak more than 1 language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Litháíska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 Languages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spoken with children at home: Almost same as q2.</a:t>
            </a:r>
            <a:r>
              <a:rPr lang="en-US" baseline="0" dirty="0" smtClean="0"/>
              <a:t> most common: Icelandic 26, Polish 3.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Íslenska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Litháiska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Spænska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Serbneska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s-I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FD94-D832-479D-93F5-1331B92694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3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3B60-187D-44AE-B9A0-23573749ED0C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9C6A-2E1E-48BE-81EF-47A7568A1050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2344-D15A-4E77-B849-68F75CAE2644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345-C6D4-4B8C-BF55-3D889395BCA3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2113-1E1C-41FC-872C-474CB7281A0F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AAAC-3A83-491D-A244-BF5E06FA0C6F}" type="datetime1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2FA6-555A-4C86-8601-518435D1F7F5}" type="datetime1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9B58-C18C-4E9A-9E5B-0BA6DB88B59B}" type="datetime1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9D3E-155D-4C36-BD35-5524EA2A82E2}" type="datetime1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FDB7-B4C2-472F-86E1-AA866C98A2B1}" type="datetime1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AB13-B06F-4DBF-9F07-A9BE00C4E585}" type="datetime1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5903-243B-4A84-8AB5-6F979C348E49}" type="datetime1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DELA-NOBA Final conference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5FDE-64D1-4834-A5F1-FC958B2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064896" cy="1470025"/>
          </a:xfrm>
        </p:spPr>
        <p:txBody>
          <a:bodyPr>
            <a:noAutofit/>
          </a:bodyPr>
          <a:lstStyle/>
          <a:p>
            <a:r>
              <a:rPr lang="en-US" sz="3400" dirty="0" smtClean="0"/>
              <a:t>Students’ and parents’ views towards Language Awareness activities in the Nordic and Baltic countries 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7416824" cy="1752600"/>
          </a:xfrm>
        </p:spPr>
        <p:txBody>
          <a:bodyPr/>
          <a:lstStyle/>
          <a:p>
            <a:pPr algn="l"/>
            <a:r>
              <a:rPr lang="en-US" sz="3000" dirty="0" smtClean="0"/>
              <a:t>Samúel Lefever		 Heidi Layne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University of Iceland</a:t>
            </a:r>
            <a:r>
              <a:rPr lang="en-US" dirty="0" smtClean="0"/>
              <a:t>	 </a:t>
            </a:r>
            <a:r>
              <a:rPr lang="en-US" sz="2800" dirty="0" smtClean="0"/>
              <a:t>University of Helsinki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56" y="5517232"/>
            <a:ext cx="230831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DELA-NOBA Final conference 2016</a:t>
            </a:r>
            <a:endParaRPr lang="en-US" dirty="0"/>
          </a:p>
        </p:txBody>
      </p:sp>
      <p:pic>
        <p:nvPicPr>
          <p:cNvPr id="7" name="Billede 6" descr="Nordplus_Horizontal_RGB_EN ko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03" y="44624"/>
            <a:ext cx="4146501" cy="1080120"/>
          </a:xfrm>
          <a:prstGeom prst="rect">
            <a:avLst/>
          </a:prstGeom>
        </p:spPr>
      </p:pic>
      <p:pic>
        <p:nvPicPr>
          <p:cNvPr id="8" name="Billed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840" y="5610331"/>
            <a:ext cx="1475656" cy="120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 - </a:t>
            </a:r>
            <a:r>
              <a:rPr lang="en-US" dirty="0" smtClean="0"/>
              <a:t>Lithuania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Most commonly known languages – parents: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Lithuanian, Russian, English</a:t>
            </a:r>
            <a:r>
              <a:rPr lang="en-US" dirty="0"/>
              <a:t>, </a:t>
            </a:r>
            <a:r>
              <a:rPr lang="en-US" dirty="0" smtClean="0"/>
              <a:t>German, French,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Polish</a:t>
            </a:r>
          </a:p>
          <a:p>
            <a:pPr marL="0" indent="0">
              <a:buNone/>
            </a:pPr>
            <a:r>
              <a:rPr lang="en-US" dirty="0" smtClean="0"/>
              <a:t>Languages </a:t>
            </a:r>
            <a:r>
              <a:rPr lang="en-US" dirty="0"/>
              <a:t>most commonly spoken in the home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Lithuanian (100%)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Most common languages spoken by children: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Lithuanian, </a:t>
            </a:r>
            <a:r>
              <a:rPr lang="en-US" b="1" dirty="0"/>
              <a:t>English </a:t>
            </a:r>
            <a:r>
              <a:rPr lang="en-US" b="1" dirty="0" smtClean="0"/>
              <a:t>(45%)</a:t>
            </a:r>
            <a:r>
              <a:rPr lang="en-US" dirty="0" smtClean="0"/>
              <a:t>, Russian, German –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some children also speak French, Polish 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Italian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4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dirty="0" smtClean="0"/>
              <a:t>Background information - Finland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Most commonly known languages – parents: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GB" dirty="0" smtClean="0"/>
              <a:t>Finnish</a:t>
            </a:r>
            <a:r>
              <a:rPr lang="en-GB" dirty="0"/>
              <a:t>, </a:t>
            </a:r>
            <a:r>
              <a:rPr lang="en-US" dirty="0" smtClean="0"/>
              <a:t>English, German, Swedish,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Italian, Spanish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Languages spoken </a:t>
            </a:r>
            <a:r>
              <a:rPr lang="en-US" dirty="0" smtClean="0"/>
              <a:t>at</a:t>
            </a:r>
            <a:r>
              <a:rPr lang="en-US" baseline="0" dirty="0" smtClean="0"/>
              <a:t> home:</a:t>
            </a:r>
            <a:br>
              <a:rPr lang="en-US" baseline="0" dirty="0" smtClean="0"/>
            </a:br>
            <a:r>
              <a:rPr lang="en-US" baseline="0" dirty="0" smtClean="0"/>
              <a:t>    </a:t>
            </a:r>
            <a:r>
              <a:rPr lang="en-GB" dirty="0"/>
              <a:t>Finnish, Swedish, French, </a:t>
            </a:r>
            <a:r>
              <a:rPr lang="en-GB" dirty="0" err="1"/>
              <a:t>Lingala</a:t>
            </a:r>
            <a:r>
              <a:rPr lang="en-GB" dirty="0"/>
              <a:t> and </a:t>
            </a:r>
            <a:r>
              <a:rPr lang="en-GB" dirty="0" smtClean="0"/>
              <a:t>English</a:t>
            </a:r>
          </a:p>
          <a:p>
            <a:pPr marL="0" indent="0">
              <a:buNone/>
            </a:pPr>
            <a:r>
              <a:rPr lang="en-US" baseline="0" dirty="0" smtClean="0"/>
              <a:t>Most common languages spoken by children:</a:t>
            </a:r>
            <a:br>
              <a:rPr lang="en-US" baseline="0" dirty="0" smtClean="0"/>
            </a:br>
            <a:r>
              <a:rPr lang="en-US" baseline="0" dirty="0" smtClean="0"/>
              <a:t>    Finnish, </a:t>
            </a:r>
            <a:r>
              <a:rPr lang="en-GB" dirty="0" smtClean="0"/>
              <a:t>Swedish, English</a:t>
            </a:r>
            <a:r>
              <a:rPr lang="en-GB" dirty="0"/>
              <a:t>, </a:t>
            </a:r>
            <a:r>
              <a:rPr lang="en-GB" dirty="0" smtClean="0"/>
              <a:t>French and Spanish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1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 - </a:t>
            </a:r>
            <a:r>
              <a:rPr lang="en-US" dirty="0" smtClean="0"/>
              <a:t>Sweden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Most commonly known languages – parents:</a:t>
            </a:r>
            <a:br>
              <a:rPr lang="en-US" dirty="0"/>
            </a:br>
            <a:r>
              <a:rPr lang="en-US" dirty="0"/>
              <a:t>    </a:t>
            </a:r>
            <a:r>
              <a:rPr lang="en-GB" dirty="0" smtClean="0"/>
              <a:t>Swedish, </a:t>
            </a:r>
            <a:r>
              <a:rPr lang="en-US" dirty="0"/>
              <a:t>English, German, </a:t>
            </a:r>
            <a:r>
              <a:rPr lang="en-US" dirty="0" smtClean="0"/>
              <a:t>Spanish, French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Languages </a:t>
            </a:r>
            <a:r>
              <a:rPr lang="en-US" dirty="0"/>
              <a:t>spoken at home:</a:t>
            </a:r>
            <a:br>
              <a:rPr lang="en-US" dirty="0"/>
            </a:br>
            <a:r>
              <a:rPr lang="en-US" dirty="0"/>
              <a:t>    </a:t>
            </a:r>
            <a:r>
              <a:rPr lang="en-GB" dirty="0" smtClean="0"/>
              <a:t>Swedish,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Most common languages spoken by children:</a:t>
            </a:r>
            <a:br>
              <a:rPr lang="en-US" dirty="0"/>
            </a:br>
            <a:r>
              <a:rPr lang="en-US" dirty="0"/>
              <a:t>    </a:t>
            </a:r>
            <a:r>
              <a:rPr lang="en-GB" dirty="0" smtClean="0"/>
              <a:t>Swedish</a:t>
            </a:r>
            <a:r>
              <a:rPr lang="en-GB" dirty="0"/>
              <a:t>, English, </a:t>
            </a:r>
            <a:r>
              <a:rPr lang="en-GB" dirty="0" smtClean="0"/>
              <a:t>French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5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Languages children learn at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800" dirty="0" smtClean="0"/>
              <a:t>Iceland: </a:t>
            </a:r>
          </a:p>
          <a:p>
            <a:pPr marL="0" indent="0">
              <a:buNone/>
            </a:pPr>
            <a:r>
              <a:rPr lang="en-US" sz="3800" dirty="0" smtClean="0"/>
              <a:t>	</a:t>
            </a:r>
            <a:r>
              <a:rPr lang="en-US" sz="3800" dirty="0"/>
              <a:t>Icelandic (Grade 1)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	English (Grade 4) 	</a:t>
            </a:r>
          </a:p>
          <a:p>
            <a:pPr marL="0" indent="0">
              <a:buNone/>
            </a:pPr>
            <a:r>
              <a:rPr lang="en-US" sz="3800" dirty="0" smtClean="0"/>
              <a:t>	Danish (Grade 7) </a:t>
            </a:r>
          </a:p>
          <a:p>
            <a:pPr marL="0" indent="0">
              <a:buNone/>
            </a:pPr>
            <a:r>
              <a:rPr lang="en-US" sz="3800" dirty="0" smtClean="0"/>
              <a:t>    </a:t>
            </a:r>
          </a:p>
          <a:p>
            <a:pPr marL="0" indent="0">
              <a:buNone/>
            </a:pPr>
            <a:r>
              <a:rPr lang="en-US" sz="3800" dirty="0" smtClean="0"/>
              <a:t>Denmark: </a:t>
            </a:r>
          </a:p>
          <a:p>
            <a:pPr marL="0" indent="0">
              <a:buNone/>
            </a:pPr>
            <a:r>
              <a:rPr lang="en-US" sz="3800" dirty="0" smtClean="0"/>
              <a:t>	Danish and English (Grade 1) </a:t>
            </a:r>
          </a:p>
          <a:p>
            <a:pPr marL="0" indent="0">
              <a:buNone/>
            </a:pPr>
            <a:r>
              <a:rPr lang="en-US" sz="3800" dirty="0" smtClean="0"/>
              <a:t>	French (Grade 5) – 48%	</a:t>
            </a:r>
          </a:p>
          <a:p>
            <a:pPr marL="0" indent="0">
              <a:buNone/>
            </a:pPr>
            <a:r>
              <a:rPr lang="en-US" sz="3800" dirty="0" smtClean="0"/>
              <a:t>	</a:t>
            </a:r>
            <a:r>
              <a:rPr lang="en-US" sz="3800" dirty="0"/>
              <a:t>German (Grade 5) </a:t>
            </a:r>
            <a:r>
              <a:rPr lang="en-US" sz="3800" dirty="0" smtClean="0"/>
              <a:t>– 57%   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77272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48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 children learn at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300" dirty="0"/>
              <a:t>Lithuania: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300" dirty="0"/>
              <a:t>	Lithuanian </a:t>
            </a:r>
            <a:endParaRPr lang="en-US" sz="33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3300" dirty="0"/>
              <a:t>	English 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300" dirty="0"/>
              <a:t>	Russian, French and German in 11th class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300" dirty="0"/>
              <a:t>	Chinese   </a:t>
            </a:r>
            <a:endParaRPr lang="en-US" sz="33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33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3300" dirty="0" smtClean="0"/>
              <a:t>Finland: </a:t>
            </a:r>
            <a:endParaRPr lang="en-US" sz="3300" dirty="0"/>
          </a:p>
          <a:p>
            <a:pPr marL="0" indent="0">
              <a:buNone/>
            </a:pPr>
            <a:r>
              <a:rPr lang="en-US" sz="3300" dirty="0" smtClean="0"/>
              <a:t> 	Finnish </a:t>
            </a:r>
            <a:r>
              <a:rPr lang="en-US" sz="3300" dirty="0"/>
              <a:t>(Grade 1) – 73%</a:t>
            </a:r>
          </a:p>
          <a:p>
            <a:pPr marL="0" indent="0">
              <a:buNone/>
            </a:pPr>
            <a:r>
              <a:rPr lang="en-US" sz="3300" dirty="0"/>
              <a:t>	French (Grade 1) – 100%</a:t>
            </a:r>
          </a:p>
          <a:p>
            <a:pPr marL="0" indent="0">
              <a:buNone/>
            </a:pPr>
            <a:r>
              <a:rPr lang="en-US" sz="3300" dirty="0"/>
              <a:t>	English (Grade 3/4) – 100%    	</a:t>
            </a:r>
          </a:p>
          <a:p>
            <a:pPr marL="0" indent="0">
              <a:buNone/>
            </a:pPr>
            <a:r>
              <a:rPr lang="en-US" sz="3300" dirty="0"/>
              <a:t>	Spanish (Grade 3/4) – 6%</a:t>
            </a:r>
          </a:p>
          <a:p>
            <a:pPr marL="0" indent="0">
              <a:buNone/>
            </a:pPr>
            <a:r>
              <a:rPr lang="en-US" sz="3300" dirty="0"/>
              <a:t>	Swedish (Grade 3/4) – 11</a:t>
            </a:r>
            <a:r>
              <a:rPr lang="en-US" sz="3300" dirty="0" smtClean="0"/>
              <a:t>%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Sweden: English, Swedish, French, German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5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learning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Denmark</a:t>
            </a:r>
            <a:r>
              <a:rPr lang="en-US" sz="2400" dirty="0"/>
              <a:t>: </a:t>
            </a:r>
            <a:r>
              <a:rPr lang="en-US" sz="2400" dirty="0" smtClean="0"/>
              <a:t>Danish </a:t>
            </a:r>
            <a:r>
              <a:rPr lang="en-US" sz="2400" dirty="0"/>
              <a:t>and </a:t>
            </a:r>
            <a:r>
              <a:rPr lang="en-US" sz="2400" dirty="0" smtClean="0"/>
              <a:t>English (vast majority)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German, Spanish, French, Swedish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Iceland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Icelandic and English </a:t>
            </a:r>
            <a:r>
              <a:rPr lang="en-US" sz="2400" dirty="0"/>
              <a:t>(vast majority)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Danish, Spanish</a:t>
            </a:r>
          </a:p>
          <a:p>
            <a:pPr marL="0" indent="0">
              <a:buNone/>
            </a:pPr>
            <a:r>
              <a:rPr lang="is-IS" sz="2400" b="1" dirty="0" smtClean="0"/>
              <a:t>Lithuania</a:t>
            </a:r>
            <a:r>
              <a:rPr lang="is-IS" sz="2400" dirty="0" smtClean="0"/>
              <a:t>: L</a:t>
            </a:r>
            <a:r>
              <a:rPr lang="en-US" sz="2400" dirty="0" err="1" smtClean="0"/>
              <a:t>ithuanian</a:t>
            </a:r>
            <a:r>
              <a:rPr lang="en-US" sz="2400" dirty="0" smtClean="0"/>
              <a:t> and English </a:t>
            </a:r>
            <a:r>
              <a:rPr lang="en-US" sz="2400" dirty="0"/>
              <a:t>(vast majority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is-IS" sz="2400" dirty="0" smtClean="0"/>
              <a:t>	</a:t>
            </a:r>
            <a:r>
              <a:rPr lang="is-IS" sz="2400" dirty="0" err="1" smtClean="0"/>
              <a:t>Russian</a:t>
            </a:r>
            <a:r>
              <a:rPr lang="is-IS" sz="2400" dirty="0" smtClean="0"/>
              <a:t>, German, </a:t>
            </a:r>
            <a:r>
              <a:rPr lang="is-IS" sz="2400" dirty="0" err="1" smtClean="0"/>
              <a:t>French</a:t>
            </a:r>
            <a:endParaRPr lang="is-IS" sz="2400" dirty="0" smtClean="0"/>
          </a:p>
          <a:p>
            <a:pPr marL="0" indent="0">
              <a:buNone/>
            </a:pPr>
            <a:r>
              <a:rPr lang="is-IS" sz="2400" b="1" dirty="0" smtClean="0"/>
              <a:t>Finland:</a:t>
            </a:r>
            <a:r>
              <a:rPr lang="is-IS" sz="2400" dirty="0" smtClean="0"/>
              <a:t> English, French and Swedish (3 most common), Finnish, 	sign language,</a:t>
            </a:r>
            <a:r>
              <a:rPr lang="is-IS" sz="2400" baseline="0" dirty="0" smtClean="0"/>
              <a:t> Spanish, German, Italian, Chinese,</a:t>
            </a:r>
            <a:r>
              <a:rPr lang="is-IS" sz="2400" dirty="0" smtClean="0"/>
              <a:t> 	</a:t>
            </a:r>
            <a:r>
              <a:rPr lang="is-IS" sz="2400" baseline="0" dirty="0" smtClean="0"/>
              <a:t>Estonian</a:t>
            </a:r>
          </a:p>
          <a:p>
            <a:pPr marL="0" indent="0">
              <a:buNone/>
            </a:pPr>
            <a:r>
              <a:rPr lang="is-IS" sz="2400" b="1" dirty="0" smtClean="0"/>
              <a:t>Sweden</a:t>
            </a:r>
            <a:r>
              <a:rPr lang="is-IS" sz="2400" dirty="0" smtClean="0"/>
              <a:t>: Swedish, English, French (most common), Spanish and 	German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2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Parents’ views – pre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Parents in Denmark, Iceland, Lithuania, Sweden and Finland overwhelmingly agree that:</a:t>
            </a:r>
          </a:p>
          <a:p>
            <a:r>
              <a:rPr lang="en-US" sz="2600" dirty="0" smtClean="0"/>
              <a:t>it is important for children to be introduced to different languages at school (I: 100%, DK: 95%, L: 97%, F: 94%, S:100%)</a:t>
            </a:r>
            <a:endParaRPr lang="en-US" sz="2600" baseline="0" dirty="0" smtClean="0"/>
          </a:p>
          <a:p>
            <a:r>
              <a:rPr lang="en-US" sz="2600" baseline="0" dirty="0" smtClean="0"/>
              <a:t>it is important to know a variety of languages (I: 100%, DK: 95%, </a:t>
            </a:r>
            <a:r>
              <a:rPr lang="en-US" sz="2600" dirty="0"/>
              <a:t>L: </a:t>
            </a:r>
            <a:r>
              <a:rPr lang="en-US" sz="2600" dirty="0" smtClean="0"/>
              <a:t>98%, </a:t>
            </a:r>
            <a:r>
              <a:rPr lang="en-US" sz="2600" dirty="0"/>
              <a:t>F: </a:t>
            </a:r>
            <a:r>
              <a:rPr lang="en-US" sz="2600" dirty="0" smtClean="0"/>
              <a:t>94%, S: 100%)</a:t>
            </a:r>
            <a:r>
              <a:rPr lang="en-US" sz="2600" baseline="0" dirty="0" smtClean="0"/>
              <a:t> </a:t>
            </a:r>
          </a:p>
          <a:p>
            <a:r>
              <a:rPr lang="en-US" sz="2600" baseline="0" dirty="0" smtClean="0"/>
              <a:t>knowing other languages helps you to learn new </a:t>
            </a:r>
            <a:r>
              <a:rPr lang="en-US" sz="2600" dirty="0"/>
              <a:t>ones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    (</a:t>
            </a:r>
            <a:r>
              <a:rPr lang="en-US" sz="2600" dirty="0"/>
              <a:t>I</a:t>
            </a:r>
            <a:r>
              <a:rPr lang="en-US" sz="2600" dirty="0" smtClean="0"/>
              <a:t>: 97%, </a:t>
            </a:r>
            <a:r>
              <a:rPr lang="en-US" sz="2600" dirty="0"/>
              <a:t>DK</a:t>
            </a:r>
            <a:r>
              <a:rPr lang="en-US" sz="2600" dirty="0" smtClean="0"/>
              <a:t>: 98</a:t>
            </a:r>
            <a:r>
              <a:rPr lang="en-US" sz="2600" dirty="0"/>
              <a:t>%, L: </a:t>
            </a:r>
            <a:r>
              <a:rPr lang="en-US" sz="2600" dirty="0" smtClean="0"/>
              <a:t>95%. </a:t>
            </a:r>
            <a:r>
              <a:rPr lang="en-US" sz="2600" dirty="0"/>
              <a:t>F: </a:t>
            </a:r>
            <a:r>
              <a:rPr lang="en-US" sz="2600" dirty="0" smtClean="0"/>
              <a:t>100%)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77272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8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Children’s interests (according to parents)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Children are interested in learning about new languages and cultures.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 smtClean="0"/>
              <a:t>Children have asked questions about:</a:t>
            </a:r>
            <a:endParaRPr lang="en-US" sz="35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languages and cultures in other countries – I: 73%, D: 89%, L: 72%, F 78%, S: 86%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language and languages in general – I: 70%, D: 68%, L: 55% , F: 90%, S: 74%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 the </a:t>
            </a:r>
            <a:r>
              <a:rPr lang="en-US" sz="2600" dirty="0"/>
              <a:t>language(s) used at home </a:t>
            </a:r>
            <a:r>
              <a:rPr lang="en-US" sz="2600" b="1" dirty="0" smtClean="0"/>
              <a:t>– I</a:t>
            </a:r>
            <a:r>
              <a:rPr lang="en-US" sz="2600" dirty="0" smtClean="0"/>
              <a:t>: 53%, </a:t>
            </a:r>
            <a:r>
              <a:rPr lang="en-US" sz="2600" b="1" dirty="0" smtClean="0"/>
              <a:t>D: 82%, </a:t>
            </a:r>
            <a:r>
              <a:rPr lang="en-US" sz="2600" dirty="0"/>
              <a:t>L: </a:t>
            </a:r>
            <a:r>
              <a:rPr lang="en-US" sz="2600" dirty="0" smtClean="0"/>
              <a:t>60% </a:t>
            </a:r>
            <a:r>
              <a:rPr lang="en-US" sz="2600" b="1" dirty="0" smtClean="0"/>
              <a:t>, </a:t>
            </a:r>
            <a:r>
              <a:rPr lang="en-US" sz="2600" dirty="0" smtClean="0"/>
              <a:t>F: 73%</a:t>
            </a:r>
            <a:r>
              <a:rPr lang="en-US" sz="2600" b="1" dirty="0" smtClean="0"/>
              <a:t>, S: 31%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 the </a:t>
            </a:r>
            <a:r>
              <a:rPr lang="en-US" sz="2600" dirty="0"/>
              <a:t>language(s) used at </a:t>
            </a:r>
            <a:r>
              <a:rPr lang="en-US" sz="2600" dirty="0" smtClean="0"/>
              <a:t>school – I: 57%, D: 73</a:t>
            </a:r>
            <a:r>
              <a:rPr lang="en-US" sz="2600" dirty="0"/>
              <a:t>%, </a:t>
            </a:r>
            <a:r>
              <a:rPr lang="en-US" sz="2600" b="1" dirty="0"/>
              <a:t>L: </a:t>
            </a:r>
            <a:r>
              <a:rPr lang="en-US" sz="2600" b="1" dirty="0" smtClean="0"/>
              <a:t>56%</a:t>
            </a:r>
            <a:r>
              <a:rPr lang="en-US" sz="2600" dirty="0" smtClean="0"/>
              <a:t>,  </a:t>
            </a:r>
            <a:r>
              <a:rPr lang="en-US" sz="2600" b="1" dirty="0" smtClean="0"/>
              <a:t>F: 95%</a:t>
            </a:r>
            <a:r>
              <a:rPr lang="en-US" sz="2600" dirty="0" smtClean="0"/>
              <a:t>, S:77%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the origins of the family (country, city) – </a:t>
            </a:r>
            <a:r>
              <a:rPr lang="en-US" sz="2600" b="1" dirty="0" smtClean="0"/>
              <a:t>I: </a:t>
            </a:r>
            <a:r>
              <a:rPr lang="en-US" sz="2600" dirty="0" smtClean="0"/>
              <a:t>60%, DK: 84%</a:t>
            </a:r>
            <a:r>
              <a:rPr lang="en-US" sz="2600" b="1" dirty="0" smtClean="0"/>
              <a:t>, </a:t>
            </a:r>
            <a:r>
              <a:rPr lang="en-US" sz="2600" b="1" dirty="0"/>
              <a:t>L: </a:t>
            </a:r>
            <a:r>
              <a:rPr lang="en-US" sz="2600" b="1" dirty="0" smtClean="0"/>
              <a:t>90%, </a:t>
            </a:r>
            <a:r>
              <a:rPr lang="en-US" sz="2600" dirty="0" smtClean="0"/>
              <a:t>F 73%</a:t>
            </a:r>
            <a:r>
              <a:rPr lang="en-US" sz="2600" b="1" dirty="0" smtClean="0"/>
              <a:t>, S:43%</a:t>
            </a:r>
            <a:endParaRPr lang="en-US" sz="2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 smtClean="0"/>
              <a:t> the language(s) used with relatives – I: 34%, DK: 71%, </a:t>
            </a:r>
            <a:r>
              <a:rPr lang="en-US" sz="2600" dirty="0"/>
              <a:t>L: </a:t>
            </a:r>
            <a:r>
              <a:rPr lang="en-US" sz="2600" dirty="0" smtClean="0"/>
              <a:t>65%, F 45%, S:37%</a:t>
            </a:r>
            <a:endParaRPr lang="is-IS" sz="26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DELA-NOBA Final conference 2016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12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Parents’ views – post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Children have asked questions about: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languages and cultures in other countries – </a:t>
            </a:r>
            <a:r>
              <a:rPr lang="en-US" sz="2400" b="1" dirty="0" smtClean="0"/>
              <a:t>I: 83%</a:t>
            </a:r>
            <a:r>
              <a:rPr lang="en-US" sz="2400" dirty="0" smtClean="0"/>
              <a:t>, DK: 51%, F:29%      </a:t>
            </a:r>
          </a:p>
          <a:p>
            <a:pPr marL="0" indent="0">
              <a:buNone/>
            </a:pPr>
            <a:r>
              <a:rPr lang="en-US" sz="2400" dirty="0" smtClean="0"/>
              <a:t>language and languages in general –</a:t>
            </a:r>
            <a:r>
              <a:rPr lang="en-US" sz="2400" b="1" dirty="0" smtClean="0"/>
              <a:t> </a:t>
            </a:r>
            <a:r>
              <a:rPr lang="en-US" sz="2400" b="1" dirty="0"/>
              <a:t>I: 80%</a:t>
            </a:r>
            <a:r>
              <a:rPr lang="en-US" sz="2400" dirty="0"/>
              <a:t>, </a:t>
            </a:r>
            <a:r>
              <a:rPr lang="en-US" sz="2400" dirty="0" smtClean="0"/>
              <a:t>DK: 42%, F:29%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language(s) used at home – </a:t>
            </a:r>
            <a:r>
              <a:rPr lang="en-US" sz="2400" b="1" dirty="0"/>
              <a:t>I: 63%</a:t>
            </a:r>
            <a:r>
              <a:rPr lang="en-US" sz="2400" dirty="0"/>
              <a:t>, DK: 65</a:t>
            </a:r>
            <a:r>
              <a:rPr lang="en-US" sz="2400" dirty="0" smtClean="0"/>
              <a:t>%, F:14%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origins of the family (country, region, city) – </a:t>
            </a:r>
            <a:r>
              <a:rPr lang="en-US" sz="2400" b="1" dirty="0" smtClean="0"/>
              <a:t>I: 13%, DK: </a:t>
            </a:r>
            <a:r>
              <a:rPr lang="en-US" sz="2400" b="1" dirty="0"/>
              <a:t>67</a:t>
            </a:r>
            <a:r>
              <a:rPr lang="en-US" sz="2400" b="1" dirty="0" smtClean="0"/>
              <a:t>%, F:14%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the language(s) used in the family (with relatives) – </a:t>
            </a:r>
            <a:r>
              <a:rPr lang="en-US" sz="2400" b="1" dirty="0" smtClean="0"/>
              <a:t>I: 70%</a:t>
            </a:r>
            <a:r>
              <a:rPr lang="en-US" sz="2400" dirty="0"/>
              <a:t>, DK: 65</a:t>
            </a:r>
            <a:r>
              <a:rPr lang="en-US" sz="2400" dirty="0" smtClean="0"/>
              <a:t>%, F:14%</a:t>
            </a:r>
            <a:br>
              <a:rPr lang="en-US" sz="2400" dirty="0" smtClean="0"/>
            </a:br>
            <a:r>
              <a:rPr lang="en-US" sz="2400" dirty="0" smtClean="0"/>
              <a:t>     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76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Parents’ views – post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4349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Parents overwhelmingly agree that doing language awareness activities at school are important because </a:t>
            </a:r>
            <a:r>
              <a:rPr lang="da-DK" sz="3500" dirty="0" smtClean="0"/>
              <a:t>they </a:t>
            </a:r>
            <a:r>
              <a:rPr lang="da-DK" sz="3500" dirty="0"/>
              <a:t>contribute </a:t>
            </a:r>
            <a:r>
              <a:rPr lang="da-DK" sz="3500" dirty="0" smtClean="0"/>
              <a:t>to children’s:</a:t>
            </a:r>
          </a:p>
          <a:p>
            <a:endParaRPr lang="da-DK" sz="3300" dirty="0" smtClean="0"/>
          </a:p>
          <a:p>
            <a:r>
              <a:rPr lang="da-DK" sz="3300" dirty="0" err="1" smtClean="0"/>
              <a:t>knowledge</a:t>
            </a:r>
            <a:r>
              <a:rPr lang="da-DK" sz="3300" dirty="0" smtClean="0"/>
              <a:t> </a:t>
            </a:r>
            <a:r>
              <a:rPr lang="da-DK" sz="3300" dirty="0"/>
              <a:t>about languages and </a:t>
            </a:r>
            <a:r>
              <a:rPr lang="da-DK" sz="3300" dirty="0" err="1" smtClean="0"/>
              <a:t>cultures</a:t>
            </a:r>
            <a:r>
              <a:rPr lang="da-DK" sz="3300" dirty="0" smtClean="0"/>
              <a:t> (I: 100%, DK: 88%. F:71%)</a:t>
            </a:r>
          </a:p>
          <a:p>
            <a:r>
              <a:rPr lang="da-DK" sz="3300" dirty="0" smtClean="0"/>
              <a:t>positive </a:t>
            </a:r>
            <a:r>
              <a:rPr lang="da-DK" sz="3300" dirty="0"/>
              <a:t>attitudes towards languages and </a:t>
            </a:r>
            <a:r>
              <a:rPr lang="da-DK" sz="3300" dirty="0" err="1" smtClean="0"/>
              <a:t>cultures</a:t>
            </a:r>
            <a:r>
              <a:rPr lang="da-DK" sz="3300" dirty="0"/>
              <a:t> </a:t>
            </a:r>
            <a:r>
              <a:rPr lang="da-DK" sz="3300" dirty="0" smtClean="0"/>
              <a:t>   (</a:t>
            </a:r>
            <a:r>
              <a:rPr lang="da-DK" sz="3300" dirty="0"/>
              <a:t>I</a:t>
            </a:r>
            <a:r>
              <a:rPr lang="da-DK" sz="3300" dirty="0" smtClean="0"/>
              <a:t>: 100%, </a:t>
            </a:r>
            <a:r>
              <a:rPr lang="da-DK" sz="3300" dirty="0"/>
              <a:t>DK</a:t>
            </a:r>
            <a:r>
              <a:rPr lang="da-DK" sz="3300" dirty="0" smtClean="0"/>
              <a:t>: 88%: F:71%)</a:t>
            </a:r>
          </a:p>
          <a:p>
            <a:r>
              <a:rPr lang="da-DK" sz="3300" dirty="0"/>
              <a:t>abilities to talk about languages, to analyse languages, to compare </a:t>
            </a:r>
            <a:r>
              <a:rPr lang="da-DK" sz="3300" dirty="0" err="1"/>
              <a:t>languages</a:t>
            </a:r>
            <a:r>
              <a:rPr lang="da-DK" sz="3300" dirty="0" smtClean="0"/>
              <a:t> </a:t>
            </a:r>
            <a:r>
              <a:rPr lang="da-DK" sz="3300" dirty="0"/>
              <a:t>(I</a:t>
            </a:r>
            <a:r>
              <a:rPr lang="da-DK" sz="3300" dirty="0" smtClean="0"/>
              <a:t>: 100%, </a:t>
            </a:r>
            <a:r>
              <a:rPr lang="da-DK" sz="3300" dirty="0"/>
              <a:t>DK</a:t>
            </a:r>
            <a:r>
              <a:rPr lang="da-DK" sz="3300" dirty="0" smtClean="0"/>
              <a:t>: 86%, F:71%)</a:t>
            </a:r>
          </a:p>
          <a:p>
            <a:pPr marL="0" indent="0">
              <a:buNone/>
            </a:pPr>
            <a:endParaRPr lang="da-DK" sz="3500" dirty="0" smtClean="0"/>
          </a:p>
          <a:p>
            <a:endParaRPr lang="is-I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18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sz="4000" dirty="0" err="1" smtClean="0"/>
              <a:t>Developing</a:t>
            </a:r>
            <a:r>
              <a:rPr lang="da-DK" sz="4000" dirty="0" smtClean="0"/>
              <a:t> </a:t>
            </a:r>
            <a:r>
              <a:rPr lang="da-DK" sz="4000" dirty="0"/>
              <a:t>the Language </a:t>
            </a:r>
            <a:r>
              <a:rPr lang="da-DK" sz="4000" dirty="0" err="1"/>
              <a:t>Awareness</a:t>
            </a:r>
            <a:r>
              <a:rPr lang="da-DK" sz="4000" dirty="0"/>
              <a:t> Approach in the Nordic and </a:t>
            </a:r>
            <a:r>
              <a:rPr lang="da-DK" sz="4000" dirty="0" err="1"/>
              <a:t>Baltic</a:t>
            </a:r>
            <a:r>
              <a:rPr lang="da-DK" sz="4000" dirty="0"/>
              <a:t> </a:t>
            </a:r>
            <a:r>
              <a:rPr lang="da-DK" sz="4000" dirty="0" err="1" smtClean="0"/>
              <a:t>countries</a:t>
            </a:r>
            <a:r>
              <a:rPr lang="da-DK" sz="4000" dirty="0" smtClean="0"/>
              <a:t> (DELA-NOBA)</a:t>
            </a:r>
            <a:br>
              <a:rPr lang="da-DK" sz="4000" dirty="0" smtClean="0"/>
            </a:b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08/2013 – 07/2016 </a:t>
            </a:r>
          </a:p>
          <a:p>
            <a:r>
              <a:rPr lang="da-DK" dirty="0"/>
              <a:t>21 partners from </a:t>
            </a:r>
            <a:r>
              <a:rPr lang="da-DK" dirty="0" err="1"/>
              <a:t>seven</a:t>
            </a:r>
            <a:r>
              <a:rPr lang="da-DK" dirty="0"/>
              <a:t> </a:t>
            </a:r>
            <a:r>
              <a:rPr lang="da-DK" dirty="0" smtClean="0"/>
              <a:t>Nordic/</a:t>
            </a:r>
            <a:r>
              <a:rPr lang="da-DK" dirty="0" err="1" smtClean="0"/>
              <a:t>Baltic</a:t>
            </a:r>
            <a:r>
              <a:rPr lang="da-DK" dirty="0" smtClean="0"/>
              <a:t> </a:t>
            </a:r>
            <a:r>
              <a:rPr lang="da-DK" dirty="0" err="1" smtClean="0"/>
              <a:t>countries</a:t>
            </a:r>
            <a:r>
              <a:rPr lang="da-DK" dirty="0" smtClean="0"/>
              <a:t> (Denmark</a:t>
            </a:r>
            <a:r>
              <a:rPr lang="da-DK" dirty="0"/>
              <a:t>, </a:t>
            </a:r>
            <a:r>
              <a:rPr lang="da-DK" dirty="0" err="1" smtClean="0"/>
              <a:t>Estonia</a:t>
            </a:r>
            <a:r>
              <a:rPr lang="da-DK" dirty="0" smtClean="0"/>
              <a:t>, </a:t>
            </a:r>
            <a:r>
              <a:rPr lang="da-DK" dirty="0"/>
              <a:t>Finland, </a:t>
            </a:r>
            <a:r>
              <a:rPr lang="da-DK" dirty="0" err="1"/>
              <a:t>Iceland</a:t>
            </a:r>
            <a:r>
              <a:rPr lang="da-DK" dirty="0"/>
              <a:t>, </a:t>
            </a:r>
            <a:r>
              <a:rPr lang="da-DK" dirty="0" err="1"/>
              <a:t>Latvia</a:t>
            </a:r>
            <a:r>
              <a:rPr lang="da-DK" dirty="0"/>
              <a:t>, </a:t>
            </a:r>
            <a:r>
              <a:rPr lang="da-DK" dirty="0" err="1"/>
              <a:t>Lithuania</a:t>
            </a:r>
            <a:r>
              <a:rPr lang="da-DK" dirty="0"/>
              <a:t>, </a:t>
            </a:r>
            <a:r>
              <a:rPr lang="da-DK" dirty="0" err="1" smtClean="0"/>
              <a:t>Sweden</a:t>
            </a:r>
            <a:r>
              <a:rPr lang="da-DK" dirty="0" smtClean="0"/>
              <a:t>) </a:t>
            </a:r>
          </a:p>
          <a:p>
            <a:r>
              <a:rPr lang="da-DK" dirty="0" err="1"/>
              <a:t>P</a:t>
            </a:r>
            <a:r>
              <a:rPr lang="da-DK" dirty="0" err="1" smtClean="0"/>
              <a:t>artnerships</a:t>
            </a:r>
            <a:r>
              <a:rPr lang="da-DK" dirty="0" smtClean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/>
              <a:t>seven</a:t>
            </a:r>
            <a:r>
              <a:rPr lang="da-DK" dirty="0"/>
              <a:t> pilot </a:t>
            </a:r>
            <a:r>
              <a:rPr lang="da-DK" dirty="0" err="1"/>
              <a:t>schools</a:t>
            </a:r>
            <a:r>
              <a:rPr lang="da-DK" dirty="0"/>
              <a:t> (</a:t>
            </a:r>
            <a:r>
              <a:rPr lang="da-DK" dirty="0" err="1"/>
              <a:t>primary</a:t>
            </a:r>
            <a:r>
              <a:rPr lang="da-DK" dirty="0"/>
              <a:t> and </a:t>
            </a:r>
            <a:r>
              <a:rPr lang="da-DK" dirty="0" err="1"/>
              <a:t>secondary</a:t>
            </a:r>
            <a:r>
              <a:rPr lang="da-DK" dirty="0" smtClean="0"/>
              <a:t>) and institutions </a:t>
            </a:r>
            <a:r>
              <a:rPr lang="da-DK" dirty="0"/>
              <a:t>in </a:t>
            </a:r>
            <a:r>
              <a:rPr lang="da-DK" dirty="0" err="1"/>
              <a:t>higher</a:t>
            </a:r>
            <a:r>
              <a:rPr lang="da-DK" dirty="0"/>
              <a:t> </a:t>
            </a:r>
            <a:r>
              <a:rPr lang="da-DK" dirty="0" err="1" smtClean="0"/>
              <a:t>education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21" y="6281936"/>
            <a:ext cx="221146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da-DK" sz="4000" dirty="0" smtClean="0"/>
              <a:t>Students’ </a:t>
            </a:r>
            <a:r>
              <a:rPr lang="da-DK" sz="4000" dirty="0" err="1" smtClean="0"/>
              <a:t>voices</a:t>
            </a:r>
            <a:r>
              <a:rPr lang="da-DK" sz="4000" dirty="0" smtClean="0"/>
              <a:t> – Finland</a:t>
            </a:r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 err="1" smtClean="0"/>
              <a:t>What</a:t>
            </a:r>
            <a:r>
              <a:rPr lang="da-DK" sz="4000" dirty="0" smtClean="0"/>
              <a:t> did </a:t>
            </a:r>
            <a:r>
              <a:rPr lang="da-DK" sz="4000" dirty="0" err="1" smtClean="0"/>
              <a:t>you</a:t>
            </a:r>
            <a:r>
              <a:rPr lang="da-DK" sz="4000" dirty="0" smtClean="0"/>
              <a:t> </a:t>
            </a:r>
            <a:r>
              <a:rPr lang="da-DK" sz="4000" dirty="0" err="1" smtClean="0"/>
              <a:t>learn</a:t>
            </a:r>
            <a:r>
              <a:rPr lang="da-DK" sz="4000" dirty="0" smtClean="0"/>
              <a:t>?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03" y="6237312"/>
            <a:ext cx="2487901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108" y="2132856"/>
            <a:ext cx="4104456" cy="4513406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755576" y="1772816"/>
            <a:ext cx="2592288" cy="158417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learnt greetings on different languages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2699792" y="4941168"/>
            <a:ext cx="2736304" cy="172819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learnt  to greet in Arabic and official greetings in different languages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179512" y="3501008"/>
            <a:ext cx="3744416" cy="1872208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Greeting in different languages, pronunciations and about languages spoken in different countries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you like about the exercise?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29296" b="29296"/>
          <a:stretch>
            <a:fillRect/>
          </a:stretch>
        </p:blipFill>
        <p:spPr>
          <a:xfrm>
            <a:off x="457201" y="1600201"/>
            <a:ext cx="4372784" cy="2404863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5724128" y="2636912"/>
            <a:ext cx="1872208" cy="136815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liked about the material and video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635896" y="4077072"/>
            <a:ext cx="3528392" cy="201622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Greetings, video, greetings in different languages, pronunciations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11560" y="4509120"/>
            <a:ext cx="2592288" cy="158417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Counting how many language are spoken in our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04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would like to learn more about the languages that I speak: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agree and agree 53%</a:t>
            </a:r>
          </a:p>
          <a:p>
            <a:r>
              <a:rPr lang="en-US" dirty="0" smtClean="0"/>
              <a:t>I don’t know 47%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20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would like to learn more the languages I study with Finnish/French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Totally agree or agree 61%</a:t>
            </a:r>
          </a:p>
          <a:p>
            <a:r>
              <a:rPr lang="en-US" dirty="0" smtClean="0"/>
              <a:t>I don’t know 31%</a:t>
            </a:r>
          </a:p>
          <a:p>
            <a:r>
              <a:rPr lang="en-US" dirty="0" smtClean="0"/>
              <a:t>Totally disagree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9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Parents and teachers have very positive attitudes towards plurilingual language awareness activities in schools</a:t>
            </a:r>
          </a:p>
          <a:p>
            <a:r>
              <a:rPr lang="da-DK" dirty="0" smtClean="0"/>
              <a:t>Plurilingual </a:t>
            </a:r>
            <a:r>
              <a:rPr lang="da-DK" dirty="0" err="1"/>
              <a:t>teaching</a:t>
            </a:r>
            <a:r>
              <a:rPr lang="da-DK" dirty="0"/>
              <a:t> </a:t>
            </a:r>
            <a:r>
              <a:rPr lang="da-DK" dirty="0" err="1"/>
              <a:t>activities</a:t>
            </a:r>
            <a:r>
              <a:rPr lang="da-DK" dirty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contribute</a:t>
            </a:r>
            <a:r>
              <a:rPr lang="da-DK" dirty="0" smtClean="0"/>
              <a:t> to students’ </a:t>
            </a:r>
            <a:r>
              <a:rPr lang="da-DK" dirty="0" err="1" smtClean="0"/>
              <a:t>reflection</a:t>
            </a:r>
            <a:r>
              <a:rPr lang="da-DK" dirty="0" smtClean="0"/>
              <a:t> on </a:t>
            </a:r>
            <a:r>
              <a:rPr lang="da-DK" dirty="0" err="1" smtClean="0"/>
              <a:t>languages</a:t>
            </a:r>
            <a:r>
              <a:rPr lang="da-DK" dirty="0" smtClean="0"/>
              <a:t> and </a:t>
            </a:r>
            <a:r>
              <a:rPr lang="da-DK" dirty="0" err="1" smtClean="0"/>
              <a:t>cultures</a:t>
            </a:r>
            <a:endParaRPr lang="da-DK" dirty="0" smtClean="0"/>
          </a:p>
          <a:p>
            <a:r>
              <a:rPr lang="da-DK" dirty="0" smtClean="0"/>
              <a:t>The recognition of </a:t>
            </a:r>
            <a:r>
              <a:rPr lang="da-DK" dirty="0"/>
              <a:t>m</a:t>
            </a:r>
            <a:r>
              <a:rPr lang="da-DK" dirty="0" smtClean="0"/>
              <a:t>inority languages and the </a:t>
            </a:r>
            <a:r>
              <a:rPr lang="da-DK" dirty="0"/>
              <a:t>integration of plurilingual teaching activities in </a:t>
            </a:r>
            <a:r>
              <a:rPr lang="da-DK" dirty="0" smtClean="0"/>
              <a:t>across the curriculum are areas that need emphasis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9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064896" cy="2736304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sz="4000" dirty="0" smtClean="0"/>
              <a:t>Questions? </a:t>
            </a:r>
            <a:r>
              <a:rPr lang="en-US" sz="4000" dirty="0"/>
              <a:t>Comments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000" dirty="0" smtClean="0"/>
              <a:t>https</a:t>
            </a:r>
            <a:r>
              <a:rPr lang="en-US" sz="3000" dirty="0"/>
              <a:t>://</a:t>
            </a:r>
            <a:r>
              <a:rPr lang="en-US" sz="3000" dirty="0" err="1"/>
              <a:t>www.ruc.dk</a:t>
            </a:r>
            <a:r>
              <a:rPr lang="en-US" sz="3000" dirty="0"/>
              <a:t>/</a:t>
            </a:r>
            <a:r>
              <a:rPr lang="en-US" sz="3000" dirty="0" err="1"/>
              <a:t>index.php?id</a:t>
            </a:r>
            <a:r>
              <a:rPr lang="en-US" sz="3000" dirty="0"/>
              <a:t>=22283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412704"/>
            <a:ext cx="7416824" cy="17526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Samúel Lefever		 Heidi Layne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da-DK" sz="2800" dirty="0" smtClean="0">
                <a:solidFill>
                  <a:schemeClr val="tx1"/>
                </a:solidFill>
              </a:rPr>
              <a:t>samuel@hi.is</a:t>
            </a:r>
            <a:r>
              <a:rPr lang="da-DK" sz="2800" dirty="0">
                <a:solidFill>
                  <a:schemeClr val="tx1"/>
                </a:solidFill>
              </a:rPr>
              <a:t> </a:t>
            </a:r>
            <a:r>
              <a:rPr lang="da-DK" sz="2800" dirty="0" smtClean="0">
                <a:solidFill>
                  <a:schemeClr val="tx1"/>
                </a:solidFill>
              </a:rPr>
              <a:t>		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56" y="5517232"/>
            <a:ext cx="230831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7" name="Billede 6" descr="Nordplus_Horizontal_RGB_EN ko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03" y="44624"/>
            <a:ext cx="4146501" cy="1080120"/>
          </a:xfrm>
          <a:prstGeom prst="rect">
            <a:avLst/>
          </a:prstGeom>
        </p:spPr>
      </p:pic>
      <p:pic>
        <p:nvPicPr>
          <p:cNvPr id="8" name="Billed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840" y="5610331"/>
            <a:ext cx="1475656" cy="120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DELA-</a:t>
            </a:r>
            <a:r>
              <a:rPr lang="da-DK" dirty="0" err="1" smtClean="0"/>
              <a:t>NOBA’s</a:t>
            </a:r>
            <a:r>
              <a:rPr lang="da-DK" dirty="0" smtClean="0"/>
              <a:t> general </a:t>
            </a:r>
            <a:r>
              <a:rPr lang="da-DK" dirty="0" err="1"/>
              <a:t>objectives</a:t>
            </a:r>
            <a:r>
              <a:rPr lang="da-DK" dirty="0"/>
              <a:t>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da-DK" sz="3000" dirty="0"/>
              <a:t>t</a:t>
            </a:r>
            <a:r>
              <a:rPr lang="da-DK" sz="3000" dirty="0" smtClean="0"/>
              <a:t>o </a:t>
            </a:r>
            <a:r>
              <a:rPr lang="da-DK" sz="3000" dirty="0" err="1" smtClean="0"/>
              <a:t>examine</a:t>
            </a:r>
            <a:r>
              <a:rPr lang="da-DK" sz="3000" dirty="0" smtClean="0"/>
              <a:t> </a:t>
            </a:r>
            <a:r>
              <a:rPr lang="da-DK" sz="3000" dirty="0" err="1"/>
              <a:t>how</a:t>
            </a:r>
            <a:r>
              <a:rPr lang="da-DK" sz="3000" dirty="0"/>
              <a:t> </a:t>
            </a:r>
            <a:r>
              <a:rPr lang="da-DK" sz="3000" dirty="0" err="1" smtClean="0"/>
              <a:t>plurilingual</a:t>
            </a:r>
            <a:r>
              <a:rPr lang="da-DK" sz="3000" dirty="0" smtClean="0"/>
              <a:t> </a:t>
            </a:r>
            <a:r>
              <a:rPr lang="da-DK" sz="3000" dirty="0" err="1" smtClean="0"/>
              <a:t>language</a:t>
            </a:r>
            <a:r>
              <a:rPr lang="da-DK" sz="3000" dirty="0" smtClean="0"/>
              <a:t> </a:t>
            </a:r>
            <a:r>
              <a:rPr lang="da-DK" sz="3000" dirty="0" err="1"/>
              <a:t>a</a:t>
            </a:r>
            <a:r>
              <a:rPr lang="da-DK" sz="3000" dirty="0" err="1" smtClean="0"/>
              <a:t>wareness</a:t>
            </a:r>
            <a:r>
              <a:rPr lang="da-DK" sz="3000" dirty="0" smtClean="0"/>
              <a:t> </a:t>
            </a:r>
            <a:r>
              <a:rPr lang="da-DK" sz="3000" dirty="0" err="1" smtClean="0"/>
              <a:t>education</a:t>
            </a:r>
            <a:r>
              <a:rPr lang="da-DK" sz="3000" dirty="0" smtClean="0"/>
              <a:t> </a:t>
            </a:r>
            <a:r>
              <a:rPr lang="da-DK" sz="3000" dirty="0" err="1" smtClean="0"/>
              <a:t>can</a:t>
            </a:r>
            <a:r>
              <a:rPr lang="da-DK" sz="3000" dirty="0" smtClean="0"/>
              <a:t> </a:t>
            </a:r>
            <a:r>
              <a:rPr lang="da-DK" sz="3000" dirty="0" err="1"/>
              <a:t>be</a:t>
            </a:r>
            <a:r>
              <a:rPr lang="da-DK" sz="3000" dirty="0"/>
              <a:t> </a:t>
            </a:r>
            <a:r>
              <a:rPr lang="da-DK" sz="3000" dirty="0" err="1"/>
              <a:t>integrated</a:t>
            </a:r>
            <a:r>
              <a:rPr lang="da-DK" sz="3000" dirty="0"/>
              <a:t> and </a:t>
            </a:r>
            <a:r>
              <a:rPr lang="da-DK" sz="3000" dirty="0" err="1"/>
              <a:t>further</a:t>
            </a:r>
            <a:r>
              <a:rPr lang="da-DK" sz="3000" dirty="0"/>
              <a:t> </a:t>
            </a:r>
            <a:r>
              <a:rPr lang="da-DK" sz="3000" dirty="0" err="1"/>
              <a:t>developed</a:t>
            </a:r>
            <a:r>
              <a:rPr lang="da-DK" sz="3000" dirty="0"/>
              <a:t> in the Nordic/</a:t>
            </a:r>
            <a:r>
              <a:rPr lang="da-DK" sz="3000" dirty="0" err="1"/>
              <a:t>Baltic</a:t>
            </a:r>
            <a:r>
              <a:rPr lang="da-DK" sz="3000" dirty="0"/>
              <a:t> </a:t>
            </a:r>
            <a:r>
              <a:rPr lang="da-DK" sz="3000" dirty="0" err="1" smtClean="0"/>
              <a:t>context</a:t>
            </a:r>
            <a:r>
              <a:rPr lang="da-DK" sz="3000" dirty="0" smtClean="0"/>
              <a:t> </a:t>
            </a:r>
            <a:endParaRPr lang="da-DK" sz="3000" dirty="0"/>
          </a:p>
          <a:p>
            <a:pPr>
              <a:buFont typeface="Arial"/>
              <a:buChar char="•"/>
            </a:pPr>
            <a:r>
              <a:rPr lang="da-DK" sz="3000" dirty="0" smtClean="0"/>
              <a:t>to </a:t>
            </a:r>
            <a:r>
              <a:rPr lang="da-DK" sz="3000" dirty="0" err="1"/>
              <a:t>examine</a:t>
            </a:r>
            <a:r>
              <a:rPr lang="da-DK" sz="3000" dirty="0"/>
              <a:t> the </a:t>
            </a:r>
            <a:r>
              <a:rPr lang="da-DK" sz="3000" dirty="0" err="1"/>
              <a:t>impact</a:t>
            </a:r>
            <a:r>
              <a:rPr lang="da-DK" sz="3000" dirty="0"/>
              <a:t> of </a:t>
            </a:r>
            <a:r>
              <a:rPr lang="da-DK" sz="3000" dirty="0" err="1" smtClean="0"/>
              <a:t>plurilingual</a:t>
            </a:r>
            <a:r>
              <a:rPr lang="da-DK" sz="3000" dirty="0" smtClean="0"/>
              <a:t> </a:t>
            </a:r>
            <a:r>
              <a:rPr lang="da-DK" sz="3000" dirty="0" err="1"/>
              <a:t>language</a:t>
            </a:r>
            <a:r>
              <a:rPr lang="da-DK" sz="3000" dirty="0"/>
              <a:t> </a:t>
            </a:r>
            <a:r>
              <a:rPr lang="da-DK" sz="3000" dirty="0" err="1"/>
              <a:t>awareness</a:t>
            </a:r>
            <a:r>
              <a:rPr lang="da-DK" sz="3000" dirty="0"/>
              <a:t> </a:t>
            </a:r>
            <a:r>
              <a:rPr lang="da-DK" sz="3000" dirty="0" err="1"/>
              <a:t>education</a:t>
            </a:r>
            <a:r>
              <a:rPr lang="da-DK" sz="3000" dirty="0"/>
              <a:t> </a:t>
            </a:r>
            <a:r>
              <a:rPr lang="da-DK" sz="3000" dirty="0" smtClean="0"/>
              <a:t>on </a:t>
            </a:r>
            <a:r>
              <a:rPr lang="da-DK" sz="3000" dirty="0" err="1"/>
              <a:t>learners</a:t>
            </a:r>
            <a:r>
              <a:rPr lang="da-DK" sz="3000" dirty="0"/>
              <a:t>’ and </a:t>
            </a:r>
            <a:r>
              <a:rPr lang="da-DK" sz="3000" dirty="0" err="1"/>
              <a:t>parents</a:t>
            </a:r>
            <a:r>
              <a:rPr lang="da-DK" sz="3000" dirty="0"/>
              <a:t>’ </a:t>
            </a:r>
            <a:r>
              <a:rPr lang="da-DK" sz="3000" dirty="0" smtClean="0"/>
              <a:t>attitudes </a:t>
            </a:r>
            <a:r>
              <a:rPr lang="da-DK" sz="3000" dirty="0" err="1"/>
              <a:t>towards</a:t>
            </a:r>
            <a:r>
              <a:rPr lang="da-DK" sz="3000" dirty="0"/>
              <a:t> </a:t>
            </a:r>
            <a:r>
              <a:rPr lang="da-DK" sz="3000" dirty="0" err="1"/>
              <a:t>language</a:t>
            </a:r>
            <a:r>
              <a:rPr lang="da-DK" sz="3000" dirty="0"/>
              <a:t> </a:t>
            </a:r>
            <a:r>
              <a:rPr lang="da-DK" sz="3000" dirty="0" err="1" smtClean="0"/>
              <a:t>diversity</a:t>
            </a:r>
            <a:r>
              <a:rPr lang="da-DK" sz="3000" dirty="0" smtClean="0"/>
              <a:t> and </a:t>
            </a:r>
            <a:r>
              <a:rPr lang="da-DK" sz="3000" dirty="0" err="1"/>
              <a:t>language</a:t>
            </a:r>
            <a:r>
              <a:rPr lang="da-DK" sz="3000" dirty="0"/>
              <a:t> </a:t>
            </a:r>
            <a:r>
              <a:rPr lang="da-DK" sz="3000" dirty="0" err="1"/>
              <a:t>learning</a:t>
            </a:r>
            <a:r>
              <a:rPr lang="da-DK" sz="3000" dirty="0"/>
              <a:t> </a:t>
            </a:r>
          </a:p>
          <a:p>
            <a:pPr>
              <a:buFont typeface="Arial"/>
              <a:buChar char="•"/>
            </a:pPr>
            <a:r>
              <a:rPr lang="da-DK" sz="3000" dirty="0" smtClean="0"/>
              <a:t>to </a:t>
            </a:r>
            <a:r>
              <a:rPr lang="da-DK" sz="3000" dirty="0" err="1"/>
              <a:t>contribute</a:t>
            </a:r>
            <a:r>
              <a:rPr lang="da-DK" sz="3000" dirty="0"/>
              <a:t> to the </a:t>
            </a:r>
            <a:r>
              <a:rPr lang="da-DK" sz="3000" dirty="0" err="1"/>
              <a:t>societal</a:t>
            </a:r>
            <a:r>
              <a:rPr lang="da-DK" sz="3000" dirty="0"/>
              <a:t> </a:t>
            </a:r>
            <a:r>
              <a:rPr lang="da-DK" sz="3000" dirty="0" err="1"/>
              <a:t>discussions</a:t>
            </a:r>
            <a:r>
              <a:rPr lang="da-DK" sz="3000" dirty="0"/>
              <a:t> on </a:t>
            </a:r>
            <a:r>
              <a:rPr lang="da-DK" sz="3000" dirty="0" err="1"/>
              <a:t>language</a:t>
            </a:r>
            <a:r>
              <a:rPr lang="da-DK" sz="3000" dirty="0"/>
              <a:t> </a:t>
            </a:r>
            <a:r>
              <a:rPr lang="da-DK" sz="3000" dirty="0" err="1"/>
              <a:t>diversity</a:t>
            </a:r>
            <a:r>
              <a:rPr lang="da-DK" sz="3000" dirty="0"/>
              <a:t> and </a:t>
            </a:r>
            <a:r>
              <a:rPr lang="da-DK" sz="3000" dirty="0" err="1"/>
              <a:t>language</a:t>
            </a:r>
            <a:r>
              <a:rPr lang="da-DK" sz="3000" dirty="0"/>
              <a:t> </a:t>
            </a:r>
            <a:r>
              <a:rPr lang="da-DK" sz="3000" dirty="0" err="1"/>
              <a:t>learning</a:t>
            </a:r>
            <a:r>
              <a:rPr lang="da-DK" sz="3000" dirty="0"/>
              <a:t> in the Nordic/</a:t>
            </a:r>
            <a:r>
              <a:rPr lang="da-DK" sz="3000" dirty="0" err="1"/>
              <a:t>Baltic</a:t>
            </a:r>
            <a:r>
              <a:rPr lang="da-DK" sz="3000" dirty="0"/>
              <a:t> </a:t>
            </a:r>
            <a:r>
              <a:rPr lang="da-DK" sz="3000" dirty="0" err="1"/>
              <a:t>countries</a:t>
            </a:r>
            <a:r>
              <a:rPr lang="da-DK" sz="3000" dirty="0" smtClean="0"/>
              <a:t>.</a:t>
            </a:r>
            <a:endParaRPr lang="da-DK" sz="30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01536"/>
            <a:ext cx="1800199" cy="58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6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Seven</a:t>
            </a:r>
            <a:r>
              <a:rPr lang="da-DK" dirty="0" smtClean="0"/>
              <a:t> pilot </a:t>
            </a:r>
            <a:r>
              <a:rPr lang="da-DK" dirty="0" err="1" smtClean="0"/>
              <a:t>schools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List of </a:t>
            </a:r>
            <a:r>
              <a:rPr lang="da-DK" dirty="0" err="1" smtClean="0"/>
              <a:t>plurilingual</a:t>
            </a:r>
            <a:r>
              <a:rPr lang="da-DK" dirty="0" smtClean="0"/>
              <a:t> LA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(</a:t>
            </a:r>
            <a:r>
              <a:rPr lang="da-DK" dirty="0" err="1" smtClean="0"/>
              <a:t>Primary</a:t>
            </a:r>
            <a:r>
              <a:rPr lang="da-DK" dirty="0" smtClean="0"/>
              <a:t> 1, </a:t>
            </a:r>
            <a:r>
              <a:rPr lang="da-DK" dirty="0" err="1"/>
              <a:t>P</a:t>
            </a:r>
            <a:r>
              <a:rPr lang="da-DK" dirty="0" err="1" smtClean="0"/>
              <a:t>rimary</a:t>
            </a:r>
            <a:r>
              <a:rPr lang="da-DK" dirty="0" smtClean="0"/>
              <a:t> 2, </a:t>
            </a:r>
            <a:r>
              <a:rPr lang="da-DK" dirty="0" err="1" smtClean="0"/>
              <a:t>Secondary</a:t>
            </a:r>
            <a:r>
              <a:rPr lang="da-DK" dirty="0" smtClean="0"/>
              <a:t> 1)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Three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</a:t>
            </a:r>
          </a:p>
          <a:p>
            <a:endParaRPr lang="da-DK" dirty="0" smtClean="0"/>
          </a:p>
          <a:p>
            <a:r>
              <a:rPr lang="da-DK" dirty="0" smtClean="0"/>
              <a:t>Language </a:t>
            </a:r>
            <a:r>
              <a:rPr lang="da-DK" dirty="0" err="1" smtClean="0"/>
              <a:t>autobiography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03" y="6237312"/>
            <a:ext cx="2487901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Surveys</a:t>
            </a:r>
            <a:r>
              <a:rPr lang="da-DK" dirty="0" smtClean="0"/>
              <a:t> (</a:t>
            </a:r>
            <a:r>
              <a:rPr lang="da-DK" dirty="0" err="1" smtClean="0"/>
              <a:t>based</a:t>
            </a:r>
            <a:r>
              <a:rPr lang="da-DK" dirty="0" smtClean="0"/>
              <a:t> on EVLANG</a:t>
            </a:r>
            <a:r>
              <a:rPr lang="da-DK" dirty="0"/>
              <a:t> </a:t>
            </a:r>
            <a:r>
              <a:rPr lang="da-DK" dirty="0" smtClean="0"/>
              <a:t>and </a:t>
            </a:r>
            <a:r>
              <a:rPr lang="da-DK" dirty="0" err="1" smtClean="0"/>
              <a:t>JaLing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Teachers</a:t>
            </a:r>
          </a:p>
          <a:p>
            <a:pPr lvl="1">
              <a:buFontTx/>
              <a:buChar char="-"/>
            </a:pPr>
            <a:r>
              <a:rPr lang="da-DK" dirty="0" err="1" smtClean="0"/>
              <a:t>Preexperience</a:t>
            </a:r>
            <a:r>
              <a:rPr lang="da-DK" dirty="0" smtClean="0"/>
              <a:t> </a:t>
            </a:r>
            <a:r>
              <a:rPr lang="da-DK" dirty="0" err="1" smtClean="0"/>
              <a:t>survey</a:t>
            </a:r>
            <a:r>
              <a:rPr lang="da-DK" b="1" dirty="0" smtClean="0"/>
              <a:t> </a:t>
            </a:r>
            <a:endParaRPr lang="da-DK" b="1" dirty="0"/>
          </a:p>
          <a:p>
            <a:pPr lvl="1">
              <a:buFontTx/>
              <a:buChar char="-"/>
            </a:pPr>
            <a:r>
              <a:rPr lang="da-DK" dirty="0" err="1" smtClean="0"/>
              <a:t>Postexperience</a:t>
            </a:r>
            <a:r>
              <a:rPr lang="da-DK" dirty="0" smtClean="0"/>
              <a:t> </a:t>
            </a:r>
            <a:r>
              <a:rPr lang="da-DK" dirty="0" err="1" smtClean="0"/>
              <a:t>survey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 err="1" smtClean="0"/>
              <a:t>Parents</a:t>
            </a:r>
            <a:endParaRPr lang="da-DK" dirty="0" smtClean="0"/>
          </a:p>
          <a:p>
            <a:pPr lvl="1">
              <a:buFontTx/>
              <a:buChar char="-"/>
            </a:pPr>
            <a:r>
              <a:rPr lang="da-DK" b="1" dirty="0" err="1" smtClean="0"/>
              <a:t>Preexperience</a:t>
            </a:r>
            <a:r>
              <a:rPr lang="da-DK" b="1" dirty="0" smtClean="0"/>
              <a:t> </a:t>
            </a:r>
            <a:r>
              <a:rPr lang="da-DK" b="1" dirty="0" err="1" smtClean="0"/>
              <a:t>survey</a:t>
            </a:r>
            <a:endParaRPr lang="da-DK" b="1" dirty="0" smtClean="0"/>
          </a:p>
          <a:p>
            <a:pPr lvl="1">
              <a:buFontTx/>
              <a:buChar char="-"/>
            </a:pPr>
            <a:r>
              <a:rPr lang="da-DK" b="1" dirty="0" err="1" smtClean="0"/>
              <a:t>Postexperience</a:t>
            </a:r>
            <a:r>
              <a:rPr lang="da-DK" b="1" dirty="0" smtClean="0"/>
              <a:t> </a:t>
            </a:r>
            <a:r>
              <a:rPr lang="da-DK" b="1" dirty="0" err="1"/>
              <a:t>survey</a:t>
            </a:r>
            <a:endParaRPr lang="da-DK" b="1" dirty="0"/>
          </a:p>
          <a:p>
            <a:pPr marL="0" indent="0">
              <a:buNone/>
            </a:pPr>
            <a:r>
              <a:rPr lang="da-DK" dirty="0" err="1"/>
              <a:t>T</a:t>
            </a:r>
            <a:r>
              <a:rPr lang="da-DK" dirty="0" err="1" smtClean="0"/>
              <a:t>eaching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’ </a:t>
            </a:r>
            <a:r>
              <a:rPr lang="da-DK" dirty="0" err="1" smtClean="0"/>
              <a:t>evaluations</a:t>
            </a:r>
            <a:endParaRPr lang="da-DK" dirty="0" smtClean="0"/>
          </a:p>
          <a:p>
            <a:pPr lvl="1">
              <a:buFontTx/>
              <a:buChar char="-"/>
            </a:pPr>
            <a:r>
              <a:rPr lang="da-DK" b="1" dirty="0" smtClean="0"/>
              <a:t>Students</a:t>
            </a:r>
          </a:p>
          <a:p>
            <a:pPr lvl="1">
              <a:buFontTx/>
              <a:buChar char="-"/>
            </a:pPr>
            <a:r>
              <a:rPr lang="da-DK" dirty="0" smtClean="0"/>
              <a:t>Teachers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70" y="6165304"/>
            <a:ext cx="276433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Parents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2800" b="1" dirty="0" smtClean="0"/>
              <a:t>Denmark </a:t>
            </a:r>
            <a:r>
              <a:rPr lang="da-DK" sz="2800" dirty="0" smtClean="0"/>
              <a:t>(</a:t>
            </a:r>
            <a:r>
              <a:rPr lang="da-DK" sz="2800" dirty="0" err="1" smtClean="0"/>
              <a:t>Children</a:t>
            </a:r>
            <a:r>
              <a:rPr lang="da-DK" sz="2800" dirty="0" smtClean="0"/>
              <a:t> in </a:t>
            </a:r>
            <a:r>
              <a:rPr lang="da-DK" sz="2800" dirty="0" err="1" smtClean="0"/>
              <a:t>two</a:t>
            </a:r>
            <a:r>
              <a:rPr lang="da-DK" sz="2800" dirty="0" smtClean="0"/>
              <a:t> Grade 2 and </a:t>
            </a:r>
            <a:r>
              <a:rPr lang="da-DK" sz="2800" dirty="0" err="1" smtClean="0"/>
              <a:t>one</a:t>
            </a:r>
            <a:r>
              <a:rPr lang="da-DK" sz="2800" dirty="0"/>
              <a:t> </a:t>
            </a:r>
            <a:r>
              <a:rPr lang="da-DK" sz="2800" dirty="0" smtClean="0"/>
              <a:t>Grade 6 </a:t>
            </a:r>
            <a:r>
              <a:rPr lang="da-DK" sz="2800" dirty="0" err="1" smtClean="0"/>
              <a:t>classes</a:t>
            </a:r>
            <a:r>
              <a:rPr lang="da-DK" sz="2800" dirty="0" smtClean="0"/>
              <a:t>, ages 8 </a:t>
            </a:r>
            <a:r>
              <a:rPr lang="da-DK" sz="2800" dirty="0" err="1" smtClean="0"/>
              <a:t>yrs</a:t>
            </a:r>
            <a:r>
              <a:rPr lang="da-DK" sz="2800" dirty="0" smtClean="0"/>
              <a:t>. </a:t>
            </a:r>
            <a:r>
              <a:rPr lang="da-DK" sz="2800" dirty="0"/>
              <a:t>a</a:t>
            </a:r>
            <a:r>
              <a:rPr lang="da-DK" sz="2800" dirty="0" smtClean="0"/>
              <a:t>nd 12 </a:t>
            </a:r>
            <a:r>
              <a:rPr lang="da-DK" sz="2800" dirty="0" err="1" smtClean="0"/>
              <a:t>yrs</a:t>
            </a:r>
            <a:r>
              <a:rPr lang="da-DK" sz="2800" dirty="0" smtClean="0"/>
              <a:t>. – The International Profile School in Copenhagen)</a:t>
            </a:r>
          </a:p>
          <a:p>
            <a:pPr marL="0" indent="0">
              <a:buNone/>
            </a:pPr>
            <a:r>
              <a:rPr lang="da-DK" sz="2800" dirty="0" err="1" smtClean="0"/>
              <a:t>Preexperience</a:t>
            </a:r>
            <a:r>
              <a:rPr lang="da-DK" sz="2800" dirty="0" smtClean="0"/>
              <a:t>: n=44 </a:t>
            </a:r>
          </a:p>
          <a:p>
            <a:pPr marL="0" indent="0">
              <a:buNone/>
            </a:pPr>
            <a:r>
              <a:rPr lang="da-DK" sz="2800" dirty="0" err="1" smtClean="0"/>
              <a:t>Postexperience</a:t>
            </a:r>
            <a:r>
              <a:rPr lang="da-DK" sz="2800" dirty="0" smtClean="0"/>
              <a:t>: n=41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b="1" dirty="0" err="1" smtClean="0"/>
              <a:t>Iceland</a:t>
            </a:r>
            <a:r>
              <a:rPr lang="da-DK" sz="2800" dirty="0" smtClean="0"/>
              <a:t> (Children in three Grade 5 classes, ages 10-11 </a:t>
            </a:r>
            <a:r>
              <a:rPr lang="da-DK" sz="2800" dirty="0" err="1" smtClean="0"/>
              <a:t>yrs</a:t>
            </a:r>
            <a:r>
              <a:rPr lang="da-DK" sz="2800" dirty="0" smtClean="0"/>
              <a:t>.)</a:t>
            </a:r>
            <a:endParaRPr lang="da-DK" sz="2800" dirty="0"/>
          </a:p>
          <a:p>
            <a:pPr marL="0" indent="0">
              <a:buNone/>
            </a:pPr>
            <a:r>
              <a:rPr lang="da-DK" sz="2800" dirty="0" smtClean="0"/>
              <a:t>Preexperience: n=33 </a:t>
            </a:r>
          </a:p>
          <a:p>
            <a:pPr marL="0" indent="0">
              <a:buNone/>
            </a:pPr>
            <a:r>
              <a:rPr lang="da-DK" sz="2800" dirty="0" smtClean="0"/>
              <a:t>Postexperience: n=30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b="1" dirty="0" smtClean="0"/>
              <a:t>Lithuania</a:t>
            </a:r>
            <a:r>
              <a:rPr lang="da-DK" sz="2800" dirty="0" smtClean="0"/>
              <a:t> (Children in 2 Grade 2 classes, students in 11th class, gymnasium)</a:t>
            </a:r>
          </a:p>
          <a:p>
            <a:pPr marL="0" indent="0">
              <a:buNone/>
            </a:pPr>
            <a:r>
              <a:rPr lang="da-DK" sz="2800" dirty="0"/>
              <a:t>Preexperience: </a:t>
            </a:r>
            <a:r>
              <a:rPr lang="da-DK" sz="2800" dirty="0" smtClean="0"/>
              <a:t>n=62 </a:t>
            </a:r>
          </a:p>
          <a:p>
            <a:pPr marL="0" indent="0">
              <a:buNone/>
            </a:pPr>
            <a:r>
              <a:rPr lang="da-DK" sz="2800" b="1" dirty="0" err="1" smtClean="0"/>
              <a:t>Sweden</a:t>
            </a:r>
            <a:r>
              <a:rPr lang="da-DK" sz="2800" dirty="0" smtClean="0"/>
              <a:t>: n=30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Billede 4" descr="Nordplus_Horizontal_RGB_EN ko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4624"/>
            <a:ext cx="276433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/>
              <a:t>Finland </a:t>
            </a:r>
            <a:r>
              <a:rPr lang="da-DK" sz="2400" dirty="0"/>
              <a:t>(</a:t>
            </a:r>
            <a:r>
              <a:rPr lang="da-DK" sz="2400" dirty="0" err="1"/>
              <a:t>Children</a:t>
            </a:r>
            <a:r>
              <a:rPr lang="da-DK" sz="2400" dirty="0"/>
              <a:t> in </a:t>
            </a:r>
            <a:r>
              <a:rPr lang="da-DK" sz="2400" dirty="0" err="1"/>
              <a:t>one</a:t>
            </a:r>
            <a:r>
              <a:rPr lang="da-DK" sz="2400" dirty="0"/>
              <a:t> Grade 6 </a:t>
            </a:r>
            <a:r>
              <a:rPr lang="da-DK" sz="2400" dirty="0" err="1"/>
              <a:t>class</a:t>
            </a:r>
            <a:r>
              <a:rPr lang="da-DK" sz="2400" dirty="0"/>
              <a:t>, age 12 </a:t>
            </a:r>
            <a:r>
              <a:rPr lang="da-DK" sz="2400" dirty="0" err="1"/>
              <a:t>yrs</a:t>
            </a:r>
            <a:r>
              <a:rPr lang="da-DK" sz="2400" dirty="0"/>
              <a:t>.</a:t>
            </a:r>
            <a:r>
              <a:rPr lang="da-DK" sz="2400" dirty="0" smtClean="0"/>
              <a:t>)</a:t>
            </a:r>
          </a:p>
          <a:p>
            <a:pPr marL="0" indent="0">
              <a:buNone/>
            </a:pPr>
            <a:r>
              <a:rPr lang="da-DK" sz="2400" dirty="0" err="1" smtClean="0"/>
              <a:t>Preexperience</a:t>
            </a:r>
            <a:r>
              <a:rPr lang="da-DK" sz="2400" dirty="0"/>
              <a:t>: n=18 </a:t>
            </a:r>
          </a:p>
          <a:p>
            <a:pPr marL="0" indent="0">
              <a:buNone/>
            </a:pPr>
            <a:r>
              <a:rPr lang="da-DK" sz="2400" dirty="0" err="1"/>
              <a:t>Postexperience</a:t>
            </a:r>
            <a:r>
              <a:rPr lang="da-DK" sz="2400" dirty="0"/>
              <a:t>: n=7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Sweden </a:t>
            </a:r>
            <a:r>
              <a:rPr lang="en-US" sz="2400" dirty="0" smtClean="0"/>
              <a:t>(Children in two groups, 13-14 yrs. and 14-15 yrs.)</a:t>
            </a:r>
          </a:p>
          <a:p>
            <a:pPr marL="0" indent="0">
              <a:buNone/>
            </a:pPr>
            <a:r>
              <a:rPr lang="en-US" sz="2400" dirty="0" err="1" smtClean="0"/>
              <a:t>Preexperience</a:t>
            </a:r>
            <a:r>
              <a:rPr lang="en-US" sz="2400" dirty="0" smtClean="0"/>
              <a:t>: n=35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- Iceland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commonly known languages – parents: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aseline="0" dirty="0" smtClean="0"/>
              <a:t>Icelandic, English, Danish </a:t>
            </a:r>
          </a:p>
          <a:p>
            <a:pPr marL="0" indent="0">
              <a:buNone/>
            </a:pPr>
            <a:r>
              <a:rPr lang="en-US" baseline="0" dirty="0" smtClean="0"/>
              <a:t>Languages most commonly spoken in the home:</a:t>
            </a:r>
            <a:br>
              <a:rPr lang="en-US" baseline="0" dirty="0" smtClean="0"/>
            </a:br>
            <a:r>
              <a:rPr lang="en-US" baseline="0" dirty="0" smtClean="0"/>
              <a:t>    Icelandic</a:t>
            </a:r>
          </a:p>
          <a:p>
            <a:pPr marL="0" indent="0">
              <a:buNone/>
            </a:pPr>
            <a:r>
              <a:rPr lang="en-US" baseline="0" dirty="0" smtClean="0"/>
              <a:t>Most common languages spoken by children:</a:t>
            </a:r>
            <a:br>
              <a:rPr lang="en-US" baseline="0" dirty="0" smtClean="0"/>
            </a:br>
            <a:r>
              <a:rPr lang="en-US" baseline="0" dirty="0" smtClean="0"/>
              <a:t>    Icelandic, but some children</a:t>
            </a:r>
            <a:r>
              <a:rPr lang="en-US" dirty="0" smtClean="0"/>
              <a:t> also speak </a:t>
            </a:r>
            <a:r>
              <a:rPr lang="en-US" baseline="0" dirty="0" smtClean="0"/>
              <a:t>Polish,</a:t>
            </a:r>
            <a:br>
              <a:rPr lang="en-US" baseline="0" dirty="0" smtClean="0"/>
            </a:br>
            <a:r>
              <a:rPr lang="en-US" baseline="0" dirty="0" smtClean="0"/>
              <a:t>    English, Lithuanian,</a:t>
            </a:r>
            <a:r>
              <a:rPr lang="en-US" dirty="0" smtClean="0"/>
              <a:t> Norwegian, Danish,</a:t>
            </a:r>
            <a:br>
              <a:rPr lang="en-US" dirty="0" smtClean="0"/>
            </a:br>
            <a:r>
              <a:rPr lang="en-US" dirty="0" smtClean="0"/>
              <a:t>    Spanish or Serbian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949280"/>
            <a:ext cx="1260804" cy="6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- Denmark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Most commonly known languages – parents:</a:t>
            </a:r>
            <a:br>
              <a:rPr lang="en-US" dirty="0" smtClean="0"/>
            </a:br>
            <a:r>
              <a:rPr lang="en-US" baseline="0" dirty="0" smtClean="0"/>
              <a:t>English,</a:t>
            </a:r>
            <a:r>
              <a:rPr lang="en-US" dirty="0" smtClean="0"/>
              <a:t> Norwegian, German, Swedish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Languages most commonly spoken in the home:</a:t>
            </a:r>
            <a:br>
              <a:rPr lang="en-US" baseline="0" dirty="0" smtClean="0"/>
            </a:br>
            <a:r>
              <a:rPr lang="en-US" baseline="0" dirty="0" smtClean="0"/>
              <a:t>    Danish</a:t>
            </a:r>
          </a:p>
          <a:p>
            <a:pPr marL="0" indent="0">
              <a:buNone/>
            </a:pPr>
            <a:r>
              <a:rPr lang="en-US" baseline="0" dirty="0" smtClean="0"/>
              <a:t>Most common languages spoken by children:</a:t>
            </a:r>
            <a:br>
              <a:rPr lang="en-US" baseline="0" dirty="0" smtClean="0"/>
            </a:br>
            <a:r>
              <a:rPr lang="en-US" baseline="0" dirty="0" smtClean="0"/>
              <a:t>    Danish, </a:t>
            </a:r>
            <a:r>
              <a:rPr lang="en-US" b="1" baseline="0" dirty="0" smtClean="0"/>
              <a:t>English (37%)</a:t>
            </a:r>
            <a:r>
              <a:rPr lang="en-US" baseline="0" dirty="0" smtClean="0"/>
              <a:t>, German (8,7%)</a:t>
            </a:r>
            <a:r>
              <a:rPr lang="en-US" dirty="0" smtClean="0"/>
              <a:t> – </a:t>
            </a:r>
            <a:r>
              <a:rPr lang="en-US" baseline="0" dirty="0" smtClean="0"/>
              <a:t>some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children </a:t>
            </a:r>
            <a:r>
              <a:rPr lang="en-US" dirty="0"/>
              <a:t>also speak </a:t>
            </a:r>
            <a:r>
              <a:rPr lang="en-US" dirty="0" smtClean="0"/>
              <a:t>Estonian, Faroese, French,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Latvian, Sami, Turkish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DELA-NOBA Final conference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7927</TotalTime>
  <Words>2570</Words>
  <Application>Microsoft Office PowerPoint</Application>
  <PresentationFormat>On-screen Show (4:3)</PresentationFormat>
  <Paragraphs>390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Students’ and parents’ views towards Language Awareness activities in the Nordic and Baltic countries </vt:lpstr>
      <vt:lpstr> Developing the Language Awareness Approach in the Nordic and Baltic countries (DELA-NOBA) </vt:lpstr>
      <vt:lpstr>DELA-NOBA’s general objectives </vt:lpstr>
      <vt:lpstr>Seven pilot schools</vt:lpstr>
      <vt:lpstr>Surveys (based on EVLANG and JaLing)</vt:lpstr>
      <vt:lpstr>The Parents</vt:lpstr>
      <vt:lpstr>The Parents</vt:lpstr>
      <vt:lpstr>Background information - Iceland</vt:lpstr>
      <vt:lpstr>Background information - Denmark</vt:lpstr>
      <vt:lpstr>Background information - Lithuania</vt:lpstr>
      <vt:lpstr>Background information - Finland</vt:lpstr>
      <vt:lpstr>Background information - Sweden</vt:lpstr>
      <vt:lpstr>Languages children learn at school</vt:lpstr>
      <vt:lpstr>Languages children learn at school</vt:lpstr>
      <vt:lpstr>Language learning preferences</vt:lpstr>
      <vt:lpstr>Parents’ views – pre experience</vt:lpstr>
      <vt:lpstr>Children’s interests (according to parents)</vt:lpstr>
      <vt:lpstr>Parents’ views – post experience</vt:lpstr>
      <vt:lpstr>Parents’ views – post experience</vt:lpstr>
      <vt:lpstr>Students’ voices – Finland What did you learn? </vt:lpstr>
      <vt:lpstr>What did you like about the exercise?</vt:lpstr>
      <vt:lpstr>I would like to learn more about the languages that I speak:</vt:lpstr>
      <vt:lpstr>I would like to learn more the languages I study with Finnish/French</vt:lpstr>
      <vt:lpstr>Conclusions</vt:lpstr>
      <vt:lpstr>Questions? Comments?  https://www.ruc.dk/index.php?id=22283</vt:lpstr>
    </vt:vector>
  </TitlesOfParts>
  <Company>Háskóli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Lefever</dc:creator>
  <cp:lastModifiedBy>Ana Kanareva Dimitrovska</cp:lastModifiedBy>
  <cp:revision>145</cp:revision>
  <dcterms:created xsi:type="dcterms:W3CDTF">2014-06-18T14:22:13Z</dcterms:created>
  <dcterms:modified xsi:type="dcterms:W3CDTF">2016-05-05T18:23:39Z</dcterms:modified>
</cp:coreProperties>
</file>