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2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3.xml" ContentType="application/vnd.openxmlformats-officedocument.drawingml.chart+xml"/>
  <Override PartName="/ppt/notesSlides/notesSlide23.xml" ContentType="application/vnd.openxmlformats-officedocument.presentationml.notesSlide+xml"/>
  <Override PartName="/ppt/charts/chart4.xml" ContentType="application/vnd.openxmlformats-officedocument.drawingml.chart+xml"/>
  <Override PartName="/ppt/notesSlides/notesSlide2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sldIdLst>
    <p:sldId id="256" r:id="rId2"/>
    <p:sldId id="257" r:id="rId3"/>
    <p:sldId id="260" r:id="rId4"/>
    <p:sldId id="266" r:id="rId5"/>
    <p:sldId id="283" r:id="rId6"/>
    <p:sldId id="265" r:id="rId7"/>
    <p:sldId id="276" r:id="rId8"/>
    <p:sldId id="278" r:id="rId9"/>
    <p:sldId id="279" r:id="rId10"/>
    <p:sldId id="280" r:id="rId11"/>
    <p:sldId id="281" r:id="rId12"/>
    <p:sldId id="284" r:id="rId13"/>
    <p:sldId id="285" r:id="rId14"/>
    <p:sldId id="286" r:id="rId15"/>
    <p:sldId id="289" r:id="rId16"/>
    <p:sldId id="288" r:id="rId17"/>
    <p:sldId id="268" r:id="rId18"/>
    <p:sldId id="271" r:id="rId19"/>
    <p:sldId id="269" r:id="rId20"/>
    <p:sldId id="291" r:id="rId21"/>
    <p:sldId id="292" r:id="rId22"/>
    <p:sldId id="297" r:id="rId23"/>
    <p:sldId id="294" r:id="rId24"/>
    <p:sldId id="295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1" d="100"/>
          <a:sy n="91" d="100"/>
        </p:scale>
        <p:origin x="-1210" y="1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Sheet2!$A$1:$A$12</c:f>
              <c:strCache>
                <c:ptCount val="12"/>
                <c:pt idx="0">
                  <c:v>Language</c:v>
                </c:pt>
                <c:pt idx="1">
                  <c:v>Lithuanian</c:v>
                </c:pt>
                <c:pt idx="2">
                  <c:v>English</c:v>
                </c:pt>
                <c:pt idx="3">
                  <c:v>Russian</c:v>
                </c:pt>
                <c:pt idx="4">
                  <c:v>Polish</c:v>
                </c:pt>
                <c:pt idx="5">
                  <c:v>Japanese</c:v>
                </c:pt>
                <c:pt idx="6">
                  <c:v>French</c:v>
                </c:pt>
                <c:pt idx="7">
                  <c:v>Spanish</c:v>
                </c:pt>
                <c:pt idx="8">
                  <c:v>Latvian</c:v>
                </c:pt>
                <c:pt idx="9">
                  <c:v>Italian</c:v>
                </c:pt>
                <c:pt idx="10">
                  <c:v>Turkish</c:v>
                </c:pt>
                <c:pt idx="11">
                  <c:v>German</c:v>
                </c:pt>
              </c:strCache>
            </c:strRef>
          </c:cat>
          <c:val>
            <c:numRef>
              <c:f>Sheet2!$B$1:$B$12</c:f>
              <c:numCache>
                <c:formatCode>General</c:formatCode>
                <c:ptCount val="12"/>
                <c:pt idx="0">
                  <c:v>0</c:v>
                </c:pt>
                <c:pt idx="1">
                  <c:v>18</c:v>
                </c:pt>
                <c:pt idx="2">
                  <c:v>18</c:v>
                </c:pt>
                <c:pt idx="3">
                  <c:v>15</c:v>
                </c:pt>
                <c:pt idx="4">
                  <c:v>5</c:v>
                </c:pt>
                <c:pt idx="5">
                  <c:v>6</c:v>
                </c:pt>
                <c:pt idx="6">
                  <c:v>9</c:v>
                </c:pt>
                <c:pt idx="7">
                  <c:v>3</c:v>
                </c:pt>
                <c:pt idx="8">
                  <c:v>4</c:v>
                </c:pt>
                <c:pt idx="9">
                  <c:v>2</c:v>
                </c:pt>
                <c:pt idx="10">
                  <c:v>4</c:v>
                </c:pt>
                <c:pt idx="11">
                  <c:v>7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Sheet2!$A$1:$A$12</c:f>
              <c:strCache>
                <c:ptCount val="12"/>
                <c:pt idx="0">
                  <c:v>Language</c:v>
                </c:pt>
                <c:pt idx="1">
                  <c:v>Lithuanian</c:v>
                </c:pt>
                <c:pt idx="2">
                  <c:v>English</c:v>
                </c:pt>
                <c:pt idx="3">
                  <c:v>Russian</c:v>
                </c:pt>
                <c:pt idx="4">
                  <c:v>Polish</c:v>
                </c:pt>
                <c:pt idx="5">
                  <c:v>Japanese</c:v>
                </c:pt>
                <c:pt idx="6">
                  <c:v>French</c:v>
                </c:pt>
                <c:pt idx="7">
                  <c:v>Spanish</c:v>
                </c:pt>
                <c:pt idx="8">
                  <c:v>Latvian</c:v>
                </c:pt>
                <c:pt idx="9">
                  <c:v>Italian</c:v>
                </c:pt>
                <c:pt idx="10">
                  <c:v>Turkish</c:v>
                </c:pt>
                <c:pt idx="11">
                  <c:v>German</c:v>
                </c:pt>
              </c:strCache>
            </c:strRef>
          </c:cat>
          <c:val>
            <c:numRef>
              <c:f>Sheet2!$C$1:$C$12</c:f>
              <c:numCache>
                <c:formatCode>General</c:formatCode>
                <c:ptCount val="12"/>
                <c:pt idx="1">
                  <c:v>18</c:v>
                </c:pt>
                <c:pt idx="2">
                  <c:v>18</c:v>
                </c:pt>
                <c:pt idx="3">
                  <c:v>15</c:v>
                </c:pt>
                <c:pt idx="4">
                  <c:v>5</c:v>
                </c:pt>
                <c:pt idx="5">
                  <c:v>6</c:v>
                </c:pt>
                <c:pt idx="6">
                  <c:v>9</c:v>
                </c:pt>
                <c:pt idx="7">
                  <c:v>4</c:v>
                </c:pt>
                <c:pt idx="8">
                  <c:v>6</c:v>
                </c:pt>
                <c:pt idx="9">
                  <c:v>5</c:v>
                </c:pt>
                <c:pt idx="10">
                  <c:v>7</c:v>
                </c:pt>
                <c:pt idx="1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7249280"/>
        <c:axId val="47250816"/>
        <c:axId val="0"/>
      </c:bar3DChart>
      <c:catAx>
        <c:axId val="4724928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47250816"/>
        <c:crosses val="autoZero"/>
        <c:auto val="1"/>
        <c:lblAlgn val="ctr"/>
        <c:lblOffset val="100"/>
        <c:noMultiLvlLbl val="0"/>
      </c:catAx>
      <c:valAx>
        <c:axId val="472508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47249280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Sheet2!$A$1:$A$13</c:f>
              <c:strCache>
                <c:ptCount val="13"/>
                <c:pt idx="0">
                  <c:v>Language</c:v>
                </c:pt>
                <c:pt idx="1">
                  <c:v>Lithuanian</c:v>
                </c:pt>
                <c:pt idx="2">
                  <c:v>English</c:v>
                </c:pt>
                <c:pt idx="3">
                  <c:v>Russian</c:v>
                </c:pt>
                <c:pt idx="4">
                  <c:v>Polish</c:v>
                </c:pt>
                <c:pt idx="5">
                  <c:v>Japanese</c:v>
                </c:pt>
                <c:pt idx="6">
                  <c:v>French</c:v>
                </c:pt>
                <c:pt idx="7">
                  <c:v>Spanish</c:v>
                </c:pt>
                <c:pt idx="8">
                  <c:v>Latvian</c:v>
                </c:pt>
                <c:pt idx="9">
                  <c:v>Italian</c:v>
                </c:pt>
                <c:pt idx="10">
                  <c:v>German</c:v>
                </c:pt>
                <c:pt idx="11">
                  <c:v>Chinese</c:v>
                </c:pt>
                <c:pt idx="12">
                  <c:v>Turkish</c:v>
                </c:pt>
              </c:strCache>
            </c:strRef>
          </c:cat>
          <c:val>
            <c:numRef>
              <c:f>Sheet2!$B$1:$B$13</c:f>
              <c:numCache>
                <c:formatCode>General</c:formatCode>
                <c:ptCount val="13"/>
                <c:pt idx="0">
                  <c:v>0</c:v>
                </c:pt>
                <c:pt idx="1">
                  <c:v>21</c:v>
                </c:pt>
                <c:pt idx="2">
                  <c:v>21</c:v>
                </c:pt>
                <c:pt idx="3">
                  <c:v>18</c:v>
                </c:pt>
                <c:pt idx="4">
                  <c:v>4</c:v>
                </c:pt>
                <c:pt idx="5">
                  <c:v>13</c:v>
                </c:pt>
                <c:pt idx="6">
                  <c:v>13</c:v>
                </c:pt>
                <c:pt idx="7">
                  <c:v>10</c:v>
                </c:pt>
                <c:pt idx="8">
                  <c:v>9</c:v>
                </c:pt>
                <c:pt idx="9">
                  <c:v>12</c:v>
                </c:pt>
                <c:pt idx="10">
                  <c:v>8</c:v>
                </c:pt>
                <c:pt idx="11">
                  <c:v>2</c:v>
                </c:pt>
                <c:pt idx="12">
                  <c:v>2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Sheet2!$A$1:$A$13</c:f>
              <c:strCache>
                <c:ptCount val="13"/>
                <c:pt idx="0">
                  <c:v>Language</c:v>
                </c:pt>
                <c:pt idx="1">
                  <c:v>Lithuanian</c:v>
                </c:pt>
                <c:pt idx="2">
                  <c:v>English</c:v>
                </c:pt>
                <c:pt idx="3">
                  <c:v>Russian</c:v>
                </c:pt>
                <c:pt idx="4">
                  <c:v>Polish</c:v>
                </c:pt>
                <c:pt idx="5">
                  <c:v>Japanese</c:v>
                </c:pt>
                <c:pt idx="6">
                  <c:v>French</c:v>
                </c:pt>
                <c:pt idx="7">
                  <c:v>Spanish</c:v>
                </c:pt>
                <c:pt idx="8">
                  <c:v>Latvian</c:v>
                </c:pt>
                <c:pt idx="9">
                  <c:v>Italian</c:v>
                </c:pt>
                <c:pt idx="10">
                  <c:v>German</c:v>
                </c:pt>
                <c:pt idx="11">
                  <c:v>Chinese</c:v>
                </c:pt>
                <c:pt idx="12">
                  <c:v>Turkish</c:v>
                </c:pt>
              </c:strCache>
            </c:strRef>
          </c:cat>
          <c:val>
            <c:numRef>
              <c:f>Sheet2!$C$1:$C$13</c:f>
              <c:numCache>
                <c:formatCode>General</c:formatCode>
                <c:ptCount val="13"/>
                <c:pt idx="1">
                  <c:v>21</c:v>
                </c:pt>
                <c:pt idx="2">
                  <c:v>21</c:v>
                </c:pt>
                <c:pt idx="3">
                  <c:v>18</c:v>
                </c:pt>
                <c:pt idx="4">
                  <c:v>11</c:v>
                </c:pt>
                <c:pt idx="5">
                  <c:v>14</c:v>
                </c:pt>
                <c:pt idx="6">
                  <c:v>13</c:v>
                </c:pt>
                <c:pt idx="7">
                  <c:v>8</c:v>
                </c:pt>
                <c:pt idx="8">
                  <c:v>10</c:v>
                </c:pt>
                <c:pt idx="9">
                  <c:v>9</c:v>
                </c:pt>
                <c:pt idx="10">
                  <c:v>12</c:v>
                </c:pt>
                <c:pt idx="11">
                  <c:v>4</c:v>
                </c:pt>
                <c:pt idx="12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082048"/>
        <c:axId val="148083840"/>
        <c:axId val="0"/>
      </c:bar3DChart>
      <c:catAx>
        <c:axId val="14808204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083840"/>
        <c:crosses val="autoZero"/>
        <c:auto val="1"/>
        <c:lblAlgn val="ctr"/>
        <c:lblOffset val="100"/>
        <c:noMultiLvlLbl val="0"/>
      </c:catAx>
      <c:valAx>
        <c:axId val="14808384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08204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invertIfNegative val="0"/>
          <c:cat>
            <c:strRef>
              <c:f>Sheet2!$A$1:$A$18</c:f>
              <c:strCache>
                <c:ptCount val="18"/>
                <c:pt idx="0">
                  <c:v>Language</c:v>
                </c:pt>
                <c:pt idx="1">
                  <c:v>Lithuanian</c:v>
                </c:pt>
                <c:pt idx="2">
                  <c:v>English</c:v>
                </c:pt>
                <c:pt idx="3">
                  <c:v>Russian</c:v>
                </c:pt>
                <c:pt idx="4">
                  <c:v>Polish</c:v>
                </c:pt>
                <c:pt idx="5">
                  <c:v>Japanese</c:v>
                </c:pt>
                <c:pt idx="6">
                  <c:v>Spanish</c:v>
                </c:pt>
                <c:pt idx="7">
                  <c:v>Italian</c:v>
                </c:pt>
                <c:pt idx="8">
                  <c:v>Swedish</c:v>
                </c:pt>
                <c:pt idx="9">
                  <c:v>Ukrainian</c:v>
                </c:pt>
                <c:pt idx="10">
                  <c:v>German </c:v>
                </c:pt>
                <c:pt idx="11">
                  <c:v>Turkish</c:v>
                </c:pt>
                <c:pt idx="12">
                  <c:v>French</c:v>
                </c:pt>
                <c:pt idx="13">
                  <c:v>Finnish</c:v>
                </c:pt>
                <c:pt idx="14">
                  <c:v>Latvian</c:v>
                </c:pt>
                <c:pt idx="15">
                  <c:v>Portuguese</c:v>
                </c:pt>
                <c:pt idx="16">
                  <c:v>Latin</c:v>
                </c:pt>
                <c:pt idx="17">
                  <c:v>Body language</c:v>
                </c:pt>
              </c:strCache>
            </c:strRef>
          </c:cat>
          <c:val>
            <c:numRef>
              <c:f>Sheet2!$B$1:$B$18</c:f>
              <c:numCache>
                <c:formatCode>General</c:formatCode>
                <c:ptCount val="18"/>
                <c:pt idx="0">
                  <c:v>0</c:v>
                </c:pt>
                <c:pt idx="1">
                  <c:v>43</c:v>
                </c:pt>
                <c:pt idx="2">
                  <c:v>43</c:v>
                </c:pt>
                <c:pt idx="3">
                  <c:v>41</c:v>
                </c:pt>
                <c:pt idx="4">
                  <c:v>9</c:v>
                </c:pt>
                <c:pt idx="5">
                  <c:v>3</c:v>
                </c:pt>
                <c:pt idx="6">
                  <c:v>2</c:v>
                </c:pt>
                <c:pt idx="7">
                  <c:v>4</c:v>
                </c:pt>
                <c:pt idx="8">
                  <c:v>5</c:v>
                </c:pt>
                <c:pt idx="9">
                  <c:v>1</c:v>
                </c:pt>
                <c:pt idx="10">
                  <c:v>6</c:v>
                </c:pt>
                <c:pt idx="11">
                  <c:v>2</c:v>
                </c:pt>
                <c:pt idx="12">
                  <c:v>4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</c:numCache>
            </c:numRef>
          </c:val>
        </c:ser>
        <c:ser>
          <c:idx val="1"/>
          <c:order val="1"/>
          <c:invertIfNegative val="0"/>
          <c:cat>
            <c:strRef>
              <c:f>Sheet2!$A$1:$A$18</c:f>
              <c:strCache>
                <c:ptCount val="18"/>
                <c:pt idx="0">
                  <c:v>Language</c:v>
                </c:pt>
                <c:pt idx="1">
                  <c:v>Lithuanian</c:v>
                </c:pt>
                <c:pt idx="2">
                  <c:v>English</c:v>
                </c:pt>
                <c:pt idx="3">
                  <c:v>Russian</c:v>
                </c:pt>
                <c:pt idx="4">
                  <c:v>Polish</c:v>
                </c:pt>
                <c:pt idx="5">
                  <c:v>Japanese</c:v>
                </c:pt>
                <c:pt idx="6">
                  <c:v>Spanish</c:v>
                </c:pt>
                <c:pt idx="7">
                  <c:v>Italian</c:v>
                </c:pt>
                <c:pt idx="8">
                  <c:v>Swedish</c:v>
                </c:pt>
                <c:pt idx="9">
                  <c:v>Ukrainian</c:v>
                </c:pt>
                <c:pt idx="10">
                  <c:v>German </c:v>
                </c:pt>
                <c:pt idx="11">
                  <c:v>Turkish</c:v>
                </c:pt>
                <c:pt idx="12">
                  <c:v>French</c:v>
                </c:pt>
                <c:pt idx="13">
                  <c:v>Finnish</c:v>
                </c:pt>
                <c:pt idx="14">
                  <c:v>Latvian</c:v>
                </c:pt>
                <c:pt idx="15">
                  <c:v>Portuguese</c:v>
                </c:pt>
                <c:pt idx="16">
                  <c:v>Latin</c:v>
                </c:pt>
                <c:pt idx="17">
                  <c:v>Body language</c:v>
                </c:pt>
              </c:strCache>
            </c:strRef>
          </c:cat>
          <c:val>
            <c:numRef>
              <c:f>Sheet2!$C$1:$C$18</c:f>
              <c:numCache>
                <c:formatCode>General</c:formatCode>
                <c:ptCount val="18"/>
                <c:pt idx="1">
                  <c:v>20</c:v>
                </c:pt>
                <c:pt idx="2">
                  <c:v>20</c:v>
                </c:pt>
                <c:pt idx="3">
                  <c:v>20</c:v>
                </c:pt>
                <c:pt idx="4">
                  <c:v>15</c:v>
                </c:pt>
                <c:pt idx="5">
                  <c:v>9</c:v>
                </c:pt>
                <c:pt idx="6">
                  <c:v>7</c:v>
                </c:pt>
                <c:pt idx="7">
                  <c:v>10</c:v>
                </c:pt>
                <c:pt idx="8">
                  <c:v>4</c:v>
                </c:pt>
                <c:pt idx="9">
                  <c:v>3</c:v>
                </c:pt>
                <c:pt idx="10">
                  <c:v>14</c:v>
                </c:pt>
                <c:pt idx="11">
                  <c:v>4</c:v>
                </c:pt>
                <c:pt idx="12">
                  <c:v>10</c:v>
                </c:pt>
                <c:pt idx="13">
                  <c:v>4</c:v>
                </c:pt>
                <c:pt idx="14">
                  <c:v>12</c:v>
                </c:pt>
                <c:pt idx="15">
                  <c:v>2</c:v>
                </c:pt>
                <c:pt idx="16">
                  <c:v>3</c:v>
                </c:pt>
                <c:pt idx="17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579072"/>
        <c:axId val="148580608"/>
        <c:axId val="0"/>
      </c:bar3DChart>
      <c:catAx>
        <c:axId val="14857907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580608"/>
        <c:crosses val="autoZero"/>
        <c:auto val="1"/>
        <c:lblAlgn val="ctr"/>
        <c:lblOffset val="100"/>
        <c:noMultiLvlLbl val="0"/>
      </c:catAx>
      <c:valAx>
        <c:axId val="14858060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579072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lt-LT"/>
              <a:t>Languages encountered by pupils</a:t>
            </a:r>
            <a:endParaRPr lang="en-US"/>
          </a:p>
        </c:rich>
      </c:tx>
      <c:layout>
        <c:manualLayout>
          <c:xMode val="edge"/>
          <c:yMode val="edge"/>
          <c:x val="0.45752777777777792"/>
          <c:y val="2.7777777777777801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Sheet4!$B$1</c:f>
              <c:strCache>
                <c:ptCount val="1"/>
                <c:pt idx="0">
                  <c:v>Numbers</c:v>
                </c:pt>
              </c:strCache>
            </c:strRef>
          </c:tx>
          <c:invertIfNegative val="0"/>
          <c:cat>
            <c:strRef>
              <c:f>Sheet4!$A$2:$A$20</c:f>
              <c:strCache>
                <c:ptCount val="19"/>
                <c:pt idx="0">
                  <c:v>Estonian</c:v>
                </c:pt>
                <c:pt idx="1">
                  <c:v>Arabic</c:v>
                </c:pt>
                <c:pt idx="2">
                  <c:v>Chinese</c:v>
                </c:pt>
                <c:pt idx="3">
                  <c:v>Korean</c:v>
                </c:pt>
                <c:pt idx="4">
                  <c:v>Belorussian</c:v>
                </c:pt>
                <c:pt idx="5">
                  <c:v>Dutch</c:v>
                </c:pt>
                <c:pt idx="6">
                  <c:v>Croatian</c:v>
                </c:pt>
                <c:pt idx="7">
                  <c:v>Irish</c:v>
                </c:pt>
                <c:pt idx="8">
                  <c:v>Czech</c:v>
                </c:pt>
                <c:pt idx="9">
                  <c:v>Norwegian</c:v>
                </c:pt>
                <c:pt idx="10">
                  <c:v>Danish</c:v>
                </c:pt>
                <c:pt idx="11">
                  <c:v>Georgian</c:v>
                </c:pt>
                <c:pt idx="12">
                  <c:v>Hebrew</c:v>
                </c:pt>
                <c:pt idx="13">
                  <c:v>Svahili</c:v>
                </c:pt>
                <c:pt idx="14">
                  <c:v>Thai</c:v>
                </c:pt>
                <c:pt idx="15">
                  <c:v>Hawaiian</c:v>
                </c:pt>
                <c:pt idx="16">
                  <c:v>Greek</c:v>
                </c:pt>
                <c:pt idx="17">
                  <c:v>Serbian</c:v>
                </c:pt>
                <c:pt idx="18">
                  <c:v>Hungarian</c:v>
                </c:pt>
              </c:strCache>
            </c:strRef>
          </c:cat>
          <c:val>
            <c:numRef>
              <c:f>Sheet4!$B$2:$B$20</c:f>
              <c:numCache>
                <c:formatCode>General</c:formatCode>
                <c:ptCount val="19"/>
                <c:pt idx="0">
                  <c:v>6</c:v>
                </c:pt>
                <c:pt idx="1">
                  <c:v>6</c:v>
                </c:pt>
                <c:pt idx="2">
                  <c:v>7</c:v>
                </c:pt>
                <c:pt idx="3">
                  <c:v>4</c:v>
                </c:pt>
                <c:pt idx="4">
                  <c:v>4</c:v>
                </c:pt>
                <c:pt idx="5">
                  <c:v>5</c:v>
                </c:pt>
                <c:pt idx="6">
                  <c:v>3</c:v>
                </c:pt>
                <c:pt idx="7">
                  <c:v>3</c:v>
                </c:pt>
                <c:pt idx="8">
                  <c:v>2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1</c:v>
                </c:pt>
                <c:pt idx="13">
                  <c:v>1</c:v>
                </c:pt>
                <c:pt idx="14">
                  <c:v>1</c:v>
                </c:pt>
                <c:pt idx="15">
                  <c:v>1</c:v>
                </c:pt>
                <c:pt idx="16">
                  <c:v>1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48818944"/>
        <c:axId val="148828928"/>
        <c:axId val="0"/>
      </c:bar3DChart>
      <c:catAx>
        <c:axId val="14881894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148828928"/>
        <c:crosses val="autoZero"/>
        <c:auto val="1"/>
        <c:lblAlgn val="ctr"/>
        <c:lblOffset val="100"/>
        <c:noMultiLvlLbl val="0"/>
      </c:catAx>
      <c:valAx>
        <c:axId val="14882892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881894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CDFA82-5189-4C38-8AEE-F5F112D8958A}" type="datetimeFigureOut">
              <a:rPr lang="da-DK" smtClean="0"/>
              <a:t>07-05-2016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03FE6-3136-4860-B78B-A74ABA5A2EFC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729797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783760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030352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301340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096316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140367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643322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36364757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6429327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020081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82286123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19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59752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41650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20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073371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6616041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22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309704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23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4445653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24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476981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240658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199709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5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22488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6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7615534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3403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294888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B03FE6-3136-4860-B78B-A74ABA5A2EFC}" type="slidenum">
              <a:rPr lang="da-DK" smtClean="0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5587536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6732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06739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9641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476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9752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2577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2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447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821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074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93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84B180-82C2-4C3E-9B15-957FA06397D8}" type="datetimeFigureOut">
              <a:rPr lang="en-US" smtClean="0"/>
              <a:pPr/>
              <a:t>5/7/2016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37A1A5-728C-41B7-9394-15A75E59785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982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lt-LT" b="1" dirty="0" smtClean="0"/>
              <a:t/>
            </a:r>
            <a:br>
              <a:rPr lang="lt-LT" b="1" dirty="0" smtClean="0"/>
            </a:b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DELA-NOBA in LITHUANIA </a:t>
            </a: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endParaRPr lang="lt-LT" sz="1600" dirty="0" smtClean="0"/>
          </a:p>
          <a:p>
            <a:endParaRPr lang="lt-LT" sz="1600" dirty="0"/>
          </a:p>
          <a:p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Assoc. Prof. Dr.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Loreta</a:t>
            </a:r>
            <a:r>
              <a:rPr lang="en-US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Chodzkien</a:t>
            </a:r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</a:t>
            </a:r>
          </a:p>
          <a:p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Vilnius University</a:t>
            </a:r>
          </a:p>
          <a:p>
            <a:endParaRPr lang="lt-LT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lt-LT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25 April 2016, Copenhagen </a:t>
            </a:r>
            <a:endParaRPr lang="en-US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332656"/>
            <a:ext cx="4076164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106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repertoires of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4</a:t>
            </a:r>
            <a:r>
              <a:rPr lang="en-US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formers (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n=21)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6856" y="0"/>
            <a:ext cx="2177143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96984312"/>
              </p:ext>
            </p:extLst>
          </p:nvPr>
        </p:nvGraphicFramePr>
        <p:xfrm>
          <a:off x="827584" y="2057400"/>
          <a:ext cx="7632848" cy="41079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02699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the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0384388"/>
              </p:ext>
            </p:extLst>
          </p:nvPr>
        </p:nvGraphicFramePr>
        <p:xfrm>
          <a:off x="1524000" y="1397000"/>
          <a:ext cx="6096000" cy="5085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  <a:gridCol w="303222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Languages encountered by the Pupils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Pupils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Finnish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19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Estonian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Croatian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Portuguese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Latin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Norwegian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Slovakian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Slovenian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885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Project survey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is a language for the 4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former?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Words 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we employ in speech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help us communicate (with friends/ other people)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help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 understand each other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help us see the dreams, read and write</a:t>
            </a:r>
          </a:p>
          <a:p>
            <a:pPr marL="0" indent="0"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of the country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Sounds, words, sentences and ideas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means of communication</a:t>
            </a:r>
          </a:p>
          <a:p>
            <a:pPr marL="0" indent="0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Something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that helps us speak with, watch</a:t>
            </a:r>
            <a:r>
              <a:rPr lang="en-US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films, think.</a:t>
            </a: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4761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Project survey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Linguistic background of the family</a:t>
            </a:r>
          </a:p>
          <a:p>
            <a:pPr marL="0" indent="0" algn="ctr">
              <a:buNone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 group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1/3 of the families – bilingual families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Extended family members use Russian, Polish, Ukrainian</a:t>
            </a:r>
            <a:endParaRPr 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sample group</a:t>
            </a:r>
          </a:p>
          <a:p>
            <a:pPr marL="0" indent="0" algn="ctr">
              <a:buNone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Nearly all come from monolingual families (1 Russian &amp; 1 Polish speaking grandparents)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4572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Project survey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Why do need to learn languages?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speak/understand with people from other countries;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get acquainted with people from other countries;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watch films in the original language;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 travelling;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have holidays of “good quality”;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get a proper job;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discover new countries;</a:t>
            </a:r>
          </a:p>
          <a:p>
            <a:pPr marL="457200" indent="-457200">
              <a:buAutoNum type="arabicPeriod"/>
            </a:pP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read; to write.  </a:t>
            </a:r>
          </a:p>
          <a:p>
            <a:pPr marL="457200" indent="-457200">
              <a:buAutoNum type="arabicPeriod"/>
            </a:pPr>
            <a:endParaRPr lang="en-US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6517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Project survey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What foreign languages would you like to learn? Why?</a:t>
            </a:r>
          </a:p>
          <a:p>
            <a:pPr marL="0" indent="0">
              <a:buNone/>
            </a:pPr>
            <a:endParaRPr 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65077"/>
              </p:ext>
            </p:extLst>
          </p:nvPr>
        </p:nvGraphicFramePr>
        <p:xfrm>
          <a:off x="1619672" y="2276872"/>
          <a:ext cx="60960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824"/>
                <a:gridCol w="4632176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Why?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English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The language of the world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Russian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Many people speak it / interesting letters and words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German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 is popular and beautiful/ I’d like to live in Germany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French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V. Beautiful language, I’d like to live in France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Danish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 their future to the country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 their future to the country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Norwegian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Relate their future to the country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Italian/Spanish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Nice countries to spend holidays / beautiful languages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Arabian</a:t>
                      </a:r>
                      <a:endParaRPr lang="en-US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the country/ would like to visit it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Japanese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Like the country/ would like to visit it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 of the future/ easy to find a job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90047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Post Project survey</a:t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DELA-NOBA project. What did it teach you?</a:t>
            </a:r>
          </a:p>
          <a:p>
            <a:pPr marL="0" indent="0" algn="ctr">
              <a:buNone/>
            </a:pPr>
            <a:endParaRPr lang="en-US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New words of other languages;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Some facts about other countries;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Different languages have similar words;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Widened my world view;</a:t>
            </a:r>
          </a:p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To work in groups/ teamwork.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14730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Project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Vilnius S. N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ėris Gymnasium</a:t>
            </a: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Copenhagen\3604042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7"/>
            <a:ext cx="273630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Copenhagen\250px-Vilniaus_Salomėjos_Nėries_gimnazija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5" y="2852936"/>
            <a:ext cx="6192689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015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/>
              <a:t>Project Participants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Vilnius S. N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ėris Gymnasium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Facts: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1915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size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473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pupils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size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(average)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~18</a:t>
            </a:r>
            <a:endParaRPr lang="en-US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languages taught at school – English (1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German, Russian, French (2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 Italian &amp; Japanese (optional).</a:t>
            </a: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 is taught 4 times per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week. 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Aiming at B2 (mainly) or B1.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F:\Copenhagen\3604042_ori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412777"/>
            <a:ext cx="2736304" cy="1224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29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Teacher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Jolanta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her class</a:t>
            </a: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aveikslėlis 3" descr="received_1289251687770865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132856"/>
            <a:ext cx="7776864" cy="460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939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Outline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endParaRPr lang="lt-LT" dirty="0"/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 </a:t>
            </a:r>
          </a:p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DELA-NOBA outcomes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51250"/>
            <a:ext cx="3384376" cy="8640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59388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completed: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(n=43; n=20)  – 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1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51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 -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51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formers (15-19year-olders)</a:t>
            </a:r>
          </a:p>
          <a:p>
            <a:pPr marL="0" indent="0" algn="ctr"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Signs of Zodiac</a:t>
            </a:r>
          </a:p>
          <a:p>
            <a:pPr marL="0" indent="0" algn="ctr">
              <a:buNone/>
            </a:pPr>
            <a:endParaRPr lang="en-GB" sz="51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Translation: 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Lithuanian-English-Russian-German-French-Swedish;</a:t>
            </a:r>
          </a:p>
          <a:p>
            <a:pPr marL="0" indent="0">
              <a:buNone/>
            </a:pP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Essay: </a:t>
            </a:r>
            <a:r>
              <a:rPr lang="lt-LT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Č</a:t>
            </a:r>
            <a:r>
              <a:rPr lang="en-GB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iur</a:t>
            </a:r>
            <a:r>
              <a:rPr lang="lt-LT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lionis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&amp; his counterparts in other countries;</a:t>
            </a:r>
          </a:p>
          <a:p>
            <a:pPr marL="0" indent="0">
              <a:buNone/>
            </a:pP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Presentations</a:t>
            </a:r>
            <a:r>
              <a:rPr lang="en-US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/ 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Discussions </a:t>
            </a: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Similarities and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Differences of the Character features of Zodiac signs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 different nationalities;</a:t>
            </a:r>
          </a:p>
          <a:p>
            <a:pPr marL="0" indent="0">
              <a:buNone/>
            </a:pP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Creative element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in interpretation of Zodiac signs (poems; paintings; miniatures). </a:t>
            </a:r>
            <a:r>
              <a:rPr lang="en-GB" dirty="0"/>
              <a:t/>
            </a:r>
            <a:br>
              <a:rPr lang="en-GB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4055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completed: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(n=43; n=20)  –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-3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 -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8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formers (15-19year-olders)</a:t>
            </a:r>
          </a:p>
          <a:p>
            <a:pPr marL="0" indent="0" algn="ctr">
              <a:buNone/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Latin vs. Modern languages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Latin gave rise to many languages. 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Equivalents of Latin in:</a:t>
            </a:r>
          </a:p>
          <a:p>
            <a:pPr marL="0" indent="0">
              <a:buNone/>
            </a:pP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English, German, French, Lithuanian, Danish. </a:t>
            </a:r>
            <a:endParaRPr lang="en-GB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18725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repertoires of</a:t>
            </a:r>
            <a:b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formers</a:t>
            </a:r>
            <a:b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(2015 n= 43 / 2016 n = 20)</a:t>
            </a:r>
            <a:endParaRPr lang="en-US" sz="3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140636"/>
              </p:ext>
            </p:extLst>
          </p:nvPr>
        </p:nvGraphicFramePr>
        <p:xfrm>
          <a:off x="1547664" y="1772816"/>
          <a:ext cx="6480720" cy="41764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19212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the Project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3858444"/>
              </p:ext>
            </p:extLst>
          </p:nvPr>
        </p:nvGraphicFramePr>
        <p:xfrm>
          <a:off x="1403648" y="1988840"/>
          <a:ext cx="7312273" cy="4104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85102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DELA-NOBA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 All for cooperation!</a:t>
            </a: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9582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Vilnius Primary School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Šviesa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endParaRPr lang="lt-LT" dirty="0"/>
          </a:p>
          <a:p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F:\Copenhagen\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829" y="2564904"/>
            <a:ext cx="4267200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F:\Copenhagen\sviesos-logotipasmaz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3343" y="1484784"/>
            <a:ext cx="1821025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70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Vilnius Primary School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Šviesa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>
              <a:buNone/>
            </a:pP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General Facts: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Established in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1993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School size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348 pupils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Class size </a:t>
            </a:r>
            <a:r>
              <a:rPr lang="lt-LT" dirty="0">
                <a:latin typeface="Times New Roman" panose="02020603050405020304" pitchFamily="18" charset="0"/>
                <a:cs typeface="Times New Roman" panose="02020603050405020304" pitchFamily="18" charset="0"/>
              </a:rPr>
              <a:t>23 pupils</a:t>
            </a:r>
            <a:endParaRPr lang="en-US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Foreign languages taught at school – English, starts to be taught at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form; 2 lessons for the 2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 3 lessons for 3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rd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form; 2 lessons for the 4</a:t>
            </a:r>
            <a:r>
              <a:rPr lang="en-US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 (groups split into 2 parts) per week.  </a:t>
            </a: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7" name="Picture 3" descr="F:\Copenhagen\sviesos-logotipasma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484784"/>
            <a:ext cx="1532993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28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tasks completed: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r>
              <a:rPr lang="en-US" sz="3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(n=39)  – 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51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nd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-4</a:t>
            </a:r>
            <a:r>
              <a:rPr lang="en-US" sz="51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formers</a:t>
            </a:r>
            <a:r>
              <a:rPr lang="en-US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(8-11year-olders)</a:t>
            </a:r>
          </a:p>
          <a:p>
            <a:pPr marL="0" indent="0">
              <a:buNone/>
            </a:pPr>
            <a:endParaRPr lang="en-US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Turnip</a:t>
            </a:r>
          </a:p>
          <a:p>
            <a:pPr marL="0" indent="0">
              <a:buNone/>
            </a:pP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2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Kitchen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Detective</a:t>
            </a:r>
            <a:endParaRPr lang="en-US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3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Onomatopoeia</a:t>
            </a:r>
            <a:endParaRPr lang="en-GB" sz="5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51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Plurilingual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Winter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Traditions 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(created by Lina </a:t>
            </a: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&amp; </a:t>
            </a:r>
            <a:r>
              <a:rPr lang="en-GB" sz="51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Vaida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Micro </a:t>
            </a:r>
            <a:r>
              <a:rPr lang="en-GB" sz="51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Respublics</a:t>
            </a:r>
            <a:endParaRPr lang="en-US" sz="51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    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6</a:t>
            </a: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Cartoon Strips</a:t>
            </a:r>
          </a:p>
          <a:p>
            <a:pPr marL="0" indent="0">
              <a:buNone/>
            </a:pPr>
            <a:r>
              <a:rPr lang="en-GB" sz="51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7. Language autobiography 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(background for the</a:t>
            </a:r>
          </a:p>
          <a:p>
            <a:pPr marL="0" indent="0">
              <a:buNone/>
            </a:pP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research)</a:t>
            </a:r>
          </a:p>
          <a:p>
            <a:pPr marL="0" indent="0">
              <a:buNone/>
            </a:pP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Pre-project and Post-project surveys</a:t>
            </a:r>
          </a:p>
          <a:p>
            <a:pPr marL="0" indent="0">
              <a:buNone/>
            </a:pPr>
            <a:r>
              <a:rPr lang="en-GB" sz="5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GB" sz="5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Concept of Linguistic Encounters </a:t>
            </a:r>
            <a:endParaRPr lang="en-US" sz="5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GB" dirty="0"/>
              <a:t/>
            </a:r>
            <a:br>
              <a:rPr lang="en-GB" dirty="0"/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6845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</a:t>
            </a: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Vaida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&amp; her class</a:t>
            </a: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PC-2-mok-k\Downloads\IMG_440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70" y="2357430"/>
            <a:ext cx="5063505" cy="38698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0164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Linguistic repertoires of</a:t>
            </a:r>
            <a:b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4</a:t>
            </a:r>
            <a:r>
              <a:rPr lang="en-US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</a:t>
            </a:r>
            <a:r>
              <a:rPr lang="en-US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formers (n=18)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0"/>
            <a:ext cx="2016224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3010326"/>
              </p:ext>
            </p:extLst>
          </p:nvPr>
        </p:nvGraphicFramePr>
        <p:xfrm>
          <a:off x="1403648" y="2057400"/>
          <a:ext cx="6984776" cy="37478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178947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Contribution of the Project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6468287"/>
              </p:ext>
            </p:extLst>
          </p:nvPr>
        </p:nvGraphicFramePr>
        <p:xfrm>
          <a:off x="1524000" y="1397000"/>
          <a:ext cx="6096000" cy="4714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31776"/>
                <a:gridCol w="3032224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Languages encountered by the Pupils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 of Pupils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Swedish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138192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Czech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Greek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Bulgarian</a:t>
                      </a:r>
                      <a:endParaRPr lang="en-US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Chinese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Islandic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Estonian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Dutch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Indonesian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Norwegian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Serbian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en-US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6160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Project Participants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lt-LT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Teacher Lina &amp; her class</a:t>
            </a:r>
            <a:endParaRPr lang="en-US" dirty="0"/>
          </a:p>
        </p:txBody>
      </p:sp>
      <p:pic>
        <p:nvPicPr>
          <p:cNvPr id="4" name="Billede 1" descr="Macintosh HD:Users:pdh:Documents:NordPlus:Nordplus_Horizontal_RGB_EN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0"/>
            <a:ext cx="3096344" cy="69269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C:\Users\admin\Desktop\Picture1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71678"/>
            <a:ext cx="8058150" cy="45354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9184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727</TotalTime>
  <Words>668</Words>
  <Application>Microsoft Office PowerPoint</Application>
  <PresentationFormat>On-screen Show (4:3)</PresentationFormat>
  <Paragraphs>250</Paragraphs>
  <Slides>24</Slides>
  <Notes>24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 DELA-NOBA in LITHUANIA </vt:lpstr>
      <vt:lpstr>Outline </vt:lpstr>
      <vt:lpstr>Project Participants</vt:lpstr>
      <vt:lpstr>Project Participants</vt:lpstr>
      <vt:lpstr>Project tasks completed:</vt:lpstr>
      <vt:lpstr>Project Participants</vt:lpstr>
      <vt:lpstr>Linguistic repertoires of the 4th formers (n=18)</vt:lpstr>
      <vt:lpstr>Contribution of the Project</vt:lpstr>
      <vt:lpstr>Project Participants</vt:lpstr>
      <vt:lpstr>Linguistic repertoires of the 4th formers (n=21)</vt:lpstr>
      <vt:lpstr>Contribution of the Project</vt:lpstr>
      <vt:lpstr>Post Project survey </vt:lpstr>
      <vt:lpstr>Post Project survey </vt:lpstr>
      <vt:lpstr>Post Project survey </vt:lpstr>
      <vt:lpstr>Post Project survey </vt:lpstr>
      <vt:lpstr>Post Project survey </vt:lpstr>
      <vt:lpstr>Project Participants</vt:lpstr>
      <vt:lpstr>Project Participants</vt:lpstr>
      <vt:lpstr>Project Participants</vt:lpstr>
      <vt:lpstr>Project tasks completed:</vt:lpstr>
      <vt:lpstr>Project tasks completed:</vt:lpstr>
      <vt:lpstr>Linguistic repertoires of the 3rd formers  (2015 n= 43 / 2016 n = 20)</vt:lpstr>
      <vt:lpstr>Contribution of the Project</vt:lpstr>
      <vt:lpstr>DELA-NOBA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DELA-NOBA in LITHUANIA</dc:title>
  <dc:creator>Loreta</dc:creator>
  <cp:lastModifiedBy>Ana Kanareva Dimitrovska</cp:lastModifiedBy>
  <cp:revision>42</cp:revision>
  <dcterms:created xsi:type="dcterms:W3CDTF">2016-04-02T08:13:54Z</dcterms:created>
  <dcterms:modified xsi:type="dcterms:W3CDTF">2016-05-07T19:17:09Z</dcterms:modified>
</cp:coreProperties>
</file>